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4"/>
  </p:notesMasterIdLst>
  <p:handoutMasterIdLst>
    <p:handoutMasterId r:id="rId25"/>
  </p:handoutMasterIdLst>
  <p:sldIdLst>
    <p:sldId id="264" r:id="rId2"/>
    <p:sldId id="259" r:id="rId3"/>
    <p:sldId id="265" r:id="rId4"/>
    <p:sldId id="267" r:id="rId5"/>
    <p:sldId id="266" r:id="rId6"/>
    <p:sldId id="268" r:id="rId7"/>
    <p:sldId id="274" r:id="rId8"/>
    <p:sldId id="282" r:id="rId9"/>
    <p:sldId id="294" r:id="rId10"/>
    <p:sldId id="295" r:id="rId11"/>
    <p:sldId id="296" r:id="rId12"/>
    <p:sldId id="285" r:id="rId13"/>
    <p:sldId id="289" r:id="rId14"/>
    <p:sldId id="297" r:id="rId15"/>
    <p:sldId id="298" r:id="rId16"/>
    <p:sldId id="302" r:id="rId17"/>
    <p:sldId id="270" r:id="rId18"/>
    <p:sldId id="272" r:id="rId19"/>
    <p:sldId id="300" r:id="rId20"/>
    <p:sldId id="273" r:id="rId21"/>
    <p:sldId id="301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D28"/>
    <a:srgbClr val="ED1C24"/>
    <a:srgbClr val="ED1B24"/>
    <a:srgbClr val="0057A4"/>
    <a:srgbClr val="000000"/>
    <a:srgbClr val="8C8D90"/>
    <a:srgbClr val="00AB51"/>
    <a:srgbClr val="FFFFFF"/>
    <a:srgbClr val="01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AC-48D1-9D87-E1D6BC9070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AC-48D1-9D87-E1D6BC9070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AC-48D1-9D87-E1D6BC90707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AC-48D1-9D87-E1D6BC90707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AC-48D1-9D87-E1D6BC90707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FAC-48D1-9D87-E1D6BC90707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FAC-48D1-9D87-E1D6BC90707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FAC-48D1-9D87-E1D6BC90707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FAC-48D1-9D87-E1D6BC90707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FAC-48D1-9D87-E1D6BC90707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FAC-48D1-9D87-E1D6BC9070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FAC-48D1-9D87-E1D6BC9070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FAC-48D1-9D87-E1D6BC90707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FAC-48D1-9D87-E1D6BC9070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FAC-48D1-9D87-E1D6BC9070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FAC-48D1-9D87-E1D6BC9070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FAC-48D1-9D87-E1D6BC90707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4FAC-48D1-9D87-E1D6BC90707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4FAC-48D1-9D87-E1D6BC90707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4FAC-48D1-9D87-E1D6BC90707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Arkusz1!$C$2:$C$11</c:f>
              <c:strCache>
                <c:ptCount val="10"/>
                <c:pt idx="0">
                  <c:v>PwC</c:v>
                </c:pt>
                <c:pt idx="1">
                  <c:v>KPMG</c:v>
                </c:pt>
                <c:pt idx="2">
                  <c:v>Deloitte</c:v>
                </c:pt>
                <c:pt idx="3">
                  <c:v>EY</c:v>
                </c:pt>
                <c:pt idx="4">
                  <c:v>BDO</c:v>
                </c:pt>
                <c:pt idx="5">
                  <c:v>PKF Consult</c:v>
                </c:pt>
                <c:pt idx="6">
                  <c:v>UHY ECA</c:v>
                </c:pt>
                <c:pt idx="7">
                  <c:v>Grupa Revision</c:v>
                </c:pt>
                <c:pt idx="8">
                  <c:v>Grant Thornton</c:v>
                </c:pt>
                <c:pt idx="9">
                  <c:v>4 Audyt</c:v>
                </c:pt>
              </c:strCache>
            </c:strRef>
          </c:cat>
          <c:val>
            <c:numRef>
              <c:f>Arkusz1!$D$2:$D$11</c:f>
              <c:numCache>
                <c:formatCode>\О\с\н\о\в\н\о\й</c:formatCode>
                <c:ptCount val="10"/>
                <c:pt idx="0">
                  <c:v>2888</c:v>
                </c:pt>
                <c:pt idx="1">
                  <c:v>2519</c:v>
                </c:pt>
                <c:pt idx="2">
                  <c:v>2001</c:v>
                </c:pt>
                <c:pt idx="3">
                  <c:v>1915</c:v>
                </c:pt>
                <c:pt idx="4">
                  <c:v>781</c:v>
                </c:pt>
                <c:pt idx="5">
                  <c:v>762</c:v>
                </c:pt>
                <c:pt idx="6">
                  <c:v>605</c:v>
                </c:pt>
                <c:pt idx="7">
                  <c:v>557</c:v>
                </c:pt>
                <c:pt idx="8">
                  <c:v>541</c:v>
                </c:pt>
                <c:pt idx="9">
                  <c:v>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FAC-48D1-9D87-E1D6BC90707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85A97-E566-4A04-B2B0-5535FB76AC1C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55552-EE6F-4C9E-B92C-580F40F796D7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4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B1F75-D340-4F99-B2AC-626E74AD2E8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20B30-62F6-4713-A58D-86DEA8266B89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9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20B30-62F6-4713-A58D-86DEA8266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3" b="-1"/>
          <a:stretch/>
        </p:blipFill>
        <p:spPr>
          <a:xfrm>
            <a:off x="-10431" y="1"/>
            <a:ext cx="12212863" cy="438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05" y="4829945"/>
            <a:ext cx="2074025" cy="1591887"/>
          </a:xfrm>
          <a:prstGeom prst="rect">
            <a:avLst/>
          </a:prstGeom>
        </p:spPr>
      </p:pic>
      <p:pic>
        <p:nvPicPr>
          <p:cNvPr id="15" name="Picture 2" descr="G:\Work\Partner Logos\Partner Logos\partner_austriandevelopmentcooperation_logo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11" y="5097988"/>
            <a:ext cx="1500978" cy="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G:\Work\Partner Logos\Partner Logos\partner_bmf_logo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647" y="5120462"/>
            <a:ext cx="952281" cy="2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G:\Work\Partner Logos\Partner Logos\partner_luxembourg_logo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72" y="6064885"/>
            <a:ext cx="1267800" cy="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G:\Work\Partner Logos\Partner Logos\partner_swiss_bundeslogo_white_logo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211" y="5581436"/>
            <a:ext cx="1254661" cy="3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9020222" y="4888854"/>
            <a:ext cx="23108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>
                <a:solidFill>
                  <a:srgbClr val="8C8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STAREP </a:t>
            </a:r>
            <a:r>
              <a:rPr lang="en-US" sz="800" dirty="0">
                <a:solidFill>
                  <a:srgbClr val="8C8D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co-funded by:</a:t>
            </a:r>
            <a:endParaRPr lang="ru-RU" sz="800" dirty="0">
              <a:solidFill>
                <a:srgbClr val="8C8D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055976" y="5605671"/>
            <a:ext cx="47444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</a:p>
          <a:p>
            <a:pPr algn="l"/>
            <a:r>
              <a:rPr lang="en-US" sz="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endParaRPr lang="ru-RU" sz="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647" y="5582468"/>
            <a:ext cx="458790" cy="305327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8829241" y="4839470"/>
            <a:ext cx="2692856" cy="0"/>
          </a:xfrm>
          <a:prstGeom prst="line">
            <a:avLst/>
          </a:prstGeom>
          <a:ln>
            <a:solidFill>
              <a:srgbClr val="F78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824072" y="6419903"/>
            <a:ext cx="2692856" cy="0"/>
          </a:xfrm>
          <a:prstGeom prst="line">
            <a:avLst/>
          </a:prstGeom>
          <a:ln>
            <a:solidFill>
              <a:srgbClr val="F78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673405" y="638175"/>
            <a:ext cx="10854868" cy="1743075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lnSpc>
                <a:spcPct val="114000"/>
              </a:lnSpc>
              <a:defRPr sz="4800" b="1">
                <a:solidFill>
                  <a:schemeClr val="bg1"/>
                </a:solidFill>
                <a:latin typeface="Andes" panose="02000000000000000000" pitchFamily="50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3405" y="3399684"/>
            <a:ext cx="10854868" cy="27696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Workshop title</a:t>
            </a:r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3405" y="2762251"/>
            <a:ext cx="10848692" cy="342900"/>
          </a:xfrm>
          <a:noFill/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73405" y="3112431"/>
            <a:ext cx="10848619" cy="27847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Date, Place</a:t>
            </a:r>
          </a:p>
        </p:txBody>
      </p:sp>
      <p:pic>
        <p:nvPicPr>
          <p:cNvPr id="25" name="Picture 2" descr="G:\Work\STAREP_with.text.cmyk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5205497"/>
            <a:ext cx="2425700" cy="84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9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4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6"/>
          <a:stretch/>
        </p:blipFill>
        <p:spPr>
          <a:xfrm>
            <a:off x="-10431" y="-9525"/>
            <a:ext cx="12212863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FFFFFF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27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782" y="2235200"/>
            <a:ext cx="9144000" cy="2387600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rgbClr val="F78D28"/>
                </a:solidFill>
                <a:latin typeface="Andes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84" y="2235200"/>
            <a:ext cx="2252926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9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100000"/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2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0" y="1825625"/>
            <a:ext cx="10515600" cy="435133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7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3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»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241070"/>
            <a:ext cx="10515600" cy="87283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1326862"/>
            <a:ext cx="12192000" cy="169459"/>
          </a:xfrm>
          <a:prstGeom prst="rect">
            <a:avLst/>
          </a:prstGeom>
          <a:gradFill flip="none" rotWithShape="1">
            <a:gsLst>
              <a:gs pos="0">
                <a:srgbClr val="8C8D9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4"/>
          <a:stretch/>
        </p:blipFill>
        <p:spPr>
          <a:xfrm>
            <a:off x="-9525" y="0"/>
            <a:ext cx="775745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0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78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78D28"/>
                </a:solidFill>
                <a:latin typeface="Andes" panose="020000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C8D9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3ABA45-890E-45E3-AB7B-9C569D2DC0F9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6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507384-B550-4009-883A-C32193F6F720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ndes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31.png"/><Relationship Id="rId4" Type="http://schemas.openxmlformats.org/officeDocument/2006/relationships/hyperlink" Target="https://www.google.pl/url?sa=i&amp;rct=j&amp;q=&amp;esrc=s&amp;source=images&amp;cd=&amp;cad=rja&amp;uact=8&amp;ved=0ahUKEwieosTMwLbWAhUFCpoKHXeyDxUQjRwIBw&amp;url=https://www.pkfpolska.pl/none-3882&amp;psig=AFQjCNFNF1umFxoxImXVjd0st-YsGYs1cQ&amp;ust=150609102365061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Комп’ютерні методології аудиту </a:t>
            </a:r>
            <a:r>
              <a:rPr lang="en-US" dirty="0"/>
              <a:t>–</a:t>
            </a:r>
            <a:br>
              <a:rPr lang="pl-PL" dirty="0"/>
            </a:br>
            <a:r>
              <a:rPr lang="uk-UA" dirty="0"/>
              <a:t>як технології змінюють аудит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l"/>
            <a:r>
              <a:rPr lang="uk-UA" dirty="0" err="1"/>
              <a:t>Анета</a:t>
            </a:r>
            <a:r>
              <a:rPr lang="uk-UA" dirty="0"/>
              <a:t> </a:t>
            </a:r>
            <a:r>
              <a:rPr lang="uk-UA" dirty="0" err="1"/>
              <a:t>Вілк</a:t>
            </a:r>
            <a:r>
              <a:rPr lang="uk-UA" dirty="0"/>
              <a:t>-Лис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uk-UA" dirty="0" err="1"/>
              <a:t>м.Київ</a:t>
            </a:r>
            <a:r>
              <a:rPr lang="uk-UA" dirty="0"/>
              <a:t>, 29 вересня 2017 року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67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B0FF87D-3403-4597-AC34-03D439A3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61" b="3946"/>
          <a:stretch/>
        </p:blipFill>
        <p:spPr>
          <a:xfrm>
            <a:off x="1139685" y="901148"/>
            <a:ext cx="10495723" cy="5433391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BA58E345-6E58-4E91-8F7A-B48E80F9BDB1}"/>
              </a:ext>
            </a:extLst>
          </p:cNvPr>
          <p:cNvSpPr/>
          <p:nvPr/>
        </p:nvSpPr>
        <p:spPr>
          <a:xfrm>
            <a:off x="1020418" y="3207027"/>
            <a:ext cx="1974573" cy="1537251"/>
          </a:xfrm>
          <a:prstGeom prst="ellipse">
            <a:avLst/>
          </a:prstGeom>
          <a:noFill/>
          <a:ln w="381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7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B0FF87D-3403-4597-AC34-03D439A3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51" b="3970"/>
          <a:stretch/>
        </p:blipFill>
        <p:spPr>
          <a:xfrm>
            <a:off x="887897" y="940904"/>
            <a:ext cx="10866782" cy="5380383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DD4DD229-F2CA-49B4-A56F-BFF8DE0A6A6D}"/>
              </a:ext>
            </a:extLst>
          </p:cNvPr>
          <p:cNvSpPr/>
          <p:nvPr/>
        </p:nvSpPr>
        <p:spPr>
          <a:xfrm>
            <a:off x="715616" y="4545496"/>
            <a:ext cx="2279375" cy="2040834"/>
          </a:xfrm>
          <a:prstGeom prst="ellipse">
            <a:avLst/>
          </a:prstGeom>
          <a:noFill/>
          <a:ln w="381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8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0635" y="16092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rgbClr val="F78D28"/>
                </a:solidFill>
              </a:rPr>
              <a:t>Головне меню</a:t>
            </a:r>
            <a:endParaRPr lang="en-US" sz="2000" b="1" dirty="0">
              <a:solidFill>
                <a:srgbClr val="F78D28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uk-UA" sz="2000" b="1" dirty="0">
                <a:solidFill>
                  <a:srgbClr val="F78D28"/>
                </a:solidFill>
              </a:rPr>
              <a:t>Головне вікно</a:t>
            </a:r>
            <a:endParaRPr lang="en-US" sz="2000" b="1" dirty="0">
              <a:solidFill>
                <a:srgbClr val="F78D28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196" y="2227636"/>
            <a:ext cx="6980447" cy="4630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595" t="-29930" r="10029" b="4445"/>
          <a:stretch/>
        </p:blipFill>
        <p:spPr>
          <a:xfrm>
            <a:off x="3606314" y="1609277"/>
            <a:ext cx="5844210" cy="41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Меню навігації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8" y="1610276"/>
            <a:ext cx="9753600" cy="84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8" y="2662794"/>
            <a:ext cx="9753600" cy="373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Документування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nb-NO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8" y="1610276"/>
            <a:ext cx="9753600" cy="84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58" y="2662794"/>
            <a:ext cx="9753600" cy="373800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BAF37ED7-E84A-48A5-9D1D-14EA23801FC3}"/>
              </a:ext>
            </a:extLst>
          </p:cNvPr>
          <p:cNvSpPr/>
          <p:nvPr/>
        </p:nvSpPr>
        <p:spPr>
          <a:xfrm>
            <a:off x="3803374" y="2772794"/>
            <a:ext cx="7089913" cy="35180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Retail Partner Ltd., </a:t>
            </a:r>
            <a:r>
              <a:rPr lang="uk-UA" dirty="0">
                <a:solidFill>
                  <a:schemeClr val="tx1"/>
                </a:solidFill>
              </a:rPr>
              <a:t>середнє підприємство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Адреса</a:t>
            </a:r>
            <a:r>
              <a:rPr lang="pl-PL" b="1" dirty="0">
                <a:solidFill>
                  <a:schemeClr val="tx1"/>
                </a:solidFill>
              </a:rPr>
              <a:t>: </a:t>
            </a:r>
            <a:r>
              <a:rPr lang="uk-UA" b="1" dirty="0">
                <a:solidFill>
                  <a:schemeClr val="tx1"/>
                </a:solidFill>
              </a:rPr>
              <a:t>вул. </a:t>
            </a:r>
            <a:r>
              <a:rPr lang="uk-UA" b="1" dirty="0" err="1">
                <a:solidFill>
                  <a:schemeClr val="tx1"/>
                </a:solidFill>
              </a:rPr>
              <a:t>Сієнна</a:t>
            </a:r>
            <a:r>
              <a:rPr lang="pl-PL" dirty="0">
                <a:solidFill>
                  <a:schemeClr val="tx1"/>
                </a:solidFill>
              </a:rPr>
              <a:t> 123, </a:t>
            </a:r>
            <a:r>
              <a:rPr lang="uk-UA" dirty="0">
                <a:solidFill>
                  <a:schemeClr val="tx1"/>
                </a:solidFill>
              </a:rPr>
              <a:t>Варшава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uk-UA" b="1" dirty="0">
                <a:solidFill>
                  <a:schemeClr val="tx1"/>
                </a:solidFill>
              </a:rPr>
              <a:t>Правління</a:t>
            </a:r>
            <a:r>
              <a:rPr lang="pl-PL" b="1" dirty="0">
                <a:solidFill>
                  <a:schemeClr val="tx1"/>
                </a:solidFill>
              </a:rPr>
              <a:t>:  </a:t>
            </a:r>
            <a:r>
              <a:rPr lang="uk-UA" b="1" dirty="0">
                <a:solidFill>
                  <a:schemeClr val="tx1"/>
                </a:solidFill>
              </a:rPr>
              <a:t>Мімі Роджерс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uk-UA" dirty="0">
                <a:solidFill>
                  <a:schemeClr val="tx1"/>
                </a:solidFill>
              </a:rPr>
              <a:t>Голова</a:t>
            </a:r>
            <a:r>
              <a:rPr lang="pl-PL" dirty="0">
                <a:solidFill>
                  <a:schemeClr val="tx1"/>
                </a:solidFill>
              </a:rPr>
              <a:t>), </a:t>
            </a:r>
            <a:r>
              <a:rPr lang="uk-UA" dirty="0">
                <a:solidFill>
                  <a:schemeClr val="tx1"/>
                </a:solidFill>
              </a:rPr>
              <a:t>Роджер Мур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uk-UA" dirty="0">
                <a:solidFill>
                  <a:schemeClr val="tx1"/>
                </a:solidFill>
              </a:rPr>
              <a:t>Фінансовий директор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uk-UA" b="1" dirty="0">
                <a:solidFill>
                  <a:schemeClr val="tx1"/>
                </a:solidFill>
              </a:rPr>
              <a:t>Реєстраційний номер компанії</a:t>
            </a:r>
            <a:r>
              <a:rPr lang="pl-PL" b="1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123456789</a:t>
            </a:r>
          </a:p>
          <a:p>
            <a:r>
              <a:rPr lang="uk-UA" b="1" dirty="0">
                <a:solidFill>
                  <a:schemeClr val="tx1"/>
                </a:solidFill>
              </a:rPr>
              <a:t>Номер платника податку</a:t>
            </a:r>
            <a:r>
              <a:rPr lang="pl-PL" b="1" dirty="0">
                <a:solidFill>
                  <a:schemeClr val="tx1"/>
                </a:solidFill>
              </a:rPr>
              <a:t>: </a:t>
            </a:r>
            <a:r>
              <a:rPr lang="pl-PL" dirty="0">
                <a:solidFill>
                  <a:schemeClr val="tx1"/>
                </a:solidFill>
              </a:rPr>
              <a:t>22222222222</a:t>
            </a:r>
          </a:p>
        </p:txBody>
      </p:sp>
    </p:spTree>
    <p:extLst>
      <p:ext uri="{BB962C8B-B14F-4D97-AF65-F5344CB8AC3E}">
        <p14:creationId xmlns:p14="http://schemas.microsoft.com/office/powerpoint/2010/main" val="29827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4947" y="41905"/>
            <a:ext cx="10515600" cy="872836"/>
          </a:xfrm>
        </p:spPr>
        <p:txBody>
          <a:bodyPr/>
          <a:lstStyle/>
          <a:p>
            <a:r>
              <a:rPr lang="uk-UA" dirty="0"/>
              <a:t>Інструменти аудиту </a:t>
            </a:r>
            <a:r>
              <a:rPr lang="pl-PL" dirty="0"/>
              <a:t>– </a:t>
            </a:r>
            <a:r>
              <a:rPr lang="uk-UA" dirty="0"/>
              <a:t>мій досвід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688" y="1590507"/>
            <a:ext cx="8677649" cy="351362"/>
          </a:xfrm>
          <a:ln>
            <a:solidFill>
              <a:srgbClr val="F78D28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dirty="0"/>
              <a:t>Просте меню, допомагає у впорядкуванні документів щодо проведених аудитів</a:t>
            </a:r>
            <a:endParaRPr lang="pl-PL" sz="18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7335CF9-A9C1-43F6-A6B3-AB08948A8945}"/>
              </a:ext>
            </a:extLst>
          </p:cNvPr>
          <p:cNvSpPr txBox="1">
            <a:spLocks/>
          </p:cNvSpPr>
          <p:nvPr/>
        </p:nvSpPr>
        <p:spPr>
          <a:xfrm>
            <a:off x="213690" y="2015645"/>
            <a:ext cx="11887200" cy="807969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Наявні шаблони документів, зокрема необхідні формати аудиторського звіту – допомагають у формулюванні аудиторського висновку або підготовці інших звітів, за необхідності, а також у підсумовуванні основних питань аудиту та розширеного аудиторського звіту</a:t>
            </a:r>
            <a:endParaRPr lang="pl-PL" sz="1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B51CC4-722E-4F26-8ACE-98AF503196D7}"/>
              </a:ext>
            </a:extLst>
          </p:cNvPr>
          <p:cNvSpPr txBox="1">
            <a:spLocks/>
          </p:cNvSpPr>
          <p:nvPr/>
        </p:nvSpPr>
        <p:spPr>
          <a:xfrm>
            <a:off x="202096" y="4743264"/>
            <a:ext cx="6702286" cy="354872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/>
              <a:t>Наявність стандартів аудиту та нормативно-правових актів</a:t>
            </a:r>
            <a:endParaRPr lang="pl-PL" sz="18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C12BB7-12BC-4878-9D9F-86171DE5DD43}"/>
              </a:ext>
            </a:extLst>
          </p:cNvPr>
          <p:cNvSpPr txBox="1">
            <a:spLocks/>
          </p:cNvSpPr>
          <p:nvPr/>
        </p:nvSpPr>
        <p:spPr>
          <a:xfrm>
            <a:off x="202096" y="5764087"/>
            <a:ext cx="6702286" cy="377430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/>
              <a:t>Онлайн доступ до оновлених документів з метою перегляду</a:t>
            </a:r>
            <a:endParaRPr lang="pl-PL" sz="18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C762BA4A-367A-42AF-9C3F-AB20D6C7F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" r="29514"/>
          <a:stretch/>
        </p:blipFill>
        <p:spPr>
          <a:xfrm>
            <a:off x="7460974" y="4414324"/>
            <a:ext cx="4639916" cy="184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74ADC13-7F5C-4CDA-ACFE-53D66E184306}"/>
              </a:ext>
            </a:extLst>
          </p:cNvPr>
          <p:cNvSpPr txBox="1">
            <a:spLocks/>
          </p:cNvSpPr>
          <p:nvPr/>
        </p:nvSpPr>
        <p:spPr>
          <a:xfrm>
            <a:off x="190501" y="4173061"/>
            <a:ext cx="8915399" cy="38136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/>
              <a:t>Можливість приєднання документів в форматі </a:t>
            </a:r>
            <a:r>
              <a:rPr lang="pl-PL" sz="1800" dirty="0"/>
              <a:t>Power point, Word, Excel </a:t>
            </a:r>
            <a:r>
              <a:rPr lang="uk-UA" sz="1800" dirty="0"/>
              <a:t>або інших форматах</a:t>
            </a:r>
            <a:endParaRPr lang="pl-PL" sz="18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B4ED7A8-5BAC-4099-AF6D-E3E9CCB994B8}"/>
              </a:ext>
            </a:extLst>
          </p:cNvPr>
          <p:cNvSpPr txBox="1">
            <a:spLocks/>
          </p:cNvSpPr>
          <p:nvPr/>
        </p:nvSpPr>
        <p:spPr>
          <a:xfrm>
            <a:off x="334618" y="5268768"/>
            <a:ext cx="5748129" cy="387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8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2B5AAE9-67B0-461E-B64E-4321799645ED}"/>
              </a:ext>
            </a:extLst>
          </p:cNvPr>
          <p:cNvSpPr txBox="1">
            <a:spLocks/>
          </p:cNvSpPr>
          <p:nvPr/>
        </p:nvSpPr>
        <p:spPr>
          <a:xfrm>
            <a:off x="202096" y="5268537"/>
            <a:ext cx="6702286" cy="36642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/>
              <a:t>Чудова система захисту інформації та створення резервних копій</a:t>
            </a:r>
            <a:endParaRPr lang="pl-PL" sz="18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4EFF14-A248-49D3-AE9B-95C751CFA42F}"/>
              </a:ext>
            </a:extLst>
          </p:cNvPr>
          <p:cNvSpPr txBox="1">
            <a:spLocks/>
          </p:cNvSpPr>
          <p:nvPr/>
        </p:nvSpPr>
        <p:spPr>
          <a:xfrm>
            <a:off x="202096" y="6232503"/>
            <a:ext cx="6702286" cy="3693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1800" dirty="0"/>
              <a:t>Наявність документів попередніх аудиторів</a:t>
            </a:r>
            <a:endParaRPr lang="pl-PL" sz="18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B7DBAC2-CAE8-4853-AF02-97E1820EA85D}"/>
              </a:ext>
            </a:extLst>
          </p:cNvPr>
          <p:cNvSpPr txBox="1">
            <a:spLocks/>
          </p:cNvSpPr>
          <p:nvPr/>
        </p:nvSpPr>
        <p:spPr>
          <a:xfrm rot="20455371">
            <a:off x="972030" y="1691242"/>
            <a:ext cx="8994656" cy="33647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sz="4400" b="1" dirty="0"/>
              <a:t>Хоча спочатку це видавалося неможливим, складним та непотрібним</a:t>
            </a:r>
            <a:r>
              <a:rPr lang="pl-PL" sz="4400" b="1" dirty="0"/>
              <a:t> </a:t>
            </a:r>
            <a:r>
              <a:rPr lang="uk-UA" sz="4400" b="1" dirty="0"/>
              <a:t>ускладненням, в решті решт це виявилося незамінним інструментом.</a:t>
            </a:r>
            <a:endParaRPr lang="pl-PL" sz="4400" b="1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B8D02D2A-D15C-4138-8044-1A9E663E3C46}"/>
              </a:ext>
            </a:extLst>
          </p:cNvPr>
          <p:cNvSpPr/>
          <p:nvPr/>
        </p:nvSpPr>
        <p:spPr>
          <a:xfrm>
            <a:off x="202096" y="2844593"/>
            <a:ext cx="11872290" cy="923330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Ведення обліку аналізу та всіх записів, які сприяють повному виконанню обов’язкових завдань та допомагають відслідкувати всю роботу, яку необхідно виконати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безумовно, це не замінює професійного судження)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97C153F-8BA7-4401-919C-A3F7321C8105}"/>
              </a:ext>
            </a:extLst>
          </p:cNvPr>
          <p:cNvSpPr/>
          <p:nvPr/>
        </p:nvSpPr>
        <p:spPr>
          <a:xfrm>
            <a:off x="190501" y="3593518"/>
            <a:ext cx="10755795" cy="6463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Чудовий інструмент для дотримання МСА, тому що він скеровує користувачів щодо покрокового застосування стандартів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Інструменти аудиту</a:t>
            </a:r>
            <a:r>
              <a:rPr lang="pl-PL" dirty="0"/>
              <a:t> – </a:t>
            </a:r>
            <a:r>
              <a:rPr lang="uk-UA" dirty="0"/>
              <a:t>мій досвід викладання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DE2B77DF-EC7E-4E13-AA39-AC61B9947C7E}"/>
              </a:ext>
            </a:extLst>
          </p:cNvPr>
          <p:cNvSpPr txBox="1">
            <a:spLocks/>
          </p:cNvSpPr>
          <p:nvPr/>
        </p:nvSpPr>
        <p:spPr>
          <a:xfrm>
            <a:off x="294859" y="2851484"/>
            <a:ext cx="8500225" cy="1551060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/>
              <a:t>Світовий банк (команда Центру реформування фінансової звітності), в рамках Швейцарського проекту співробітництва, запровадила деякі освітні проекти, спрямовані на просування МСА та інструментів аудиту загалом серед студентів деяких польських університетів.</a:t>
            </a:r>
            <a:r>
              <a:rPr lang="pl-PL" sz="2000" dirty="0"/>
              <a:t> </a:t>
            </a:r>
          </a:p>
        </p:txBody>
      </p:sp>
      <p:pic>
        <p:nvPicPr>
          <p:cNvPr id="10" name="Obraz 9" descr="Obraz zawierający obiekt&#10;&#10;Opis wygenerowany przy wysokim poziomie pewności">
            <a:extLst>
              <a:ext uri="{FF2B5EF4-FFF2-40B4-BE49-F238E27FC236}">
                <a16:creationId xmlns:a16="http://schemas.microsoft.com/office/drawing/2014/main" id="{DCD7F61C-D644-4493-9BF6-3A7B3416A5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17071" t="21307" r="14600" b="18595"/>
          <a:stretch/>
        </p:blipFill>
        <p:spPr>
          <a:xfrm>
            <a:off x="8587409" y="1541335"/>
            <a:ext cx="3723860" cy="3275200"/>
          </a:xfrm>
          <a:prstGeom prst="rect">
            <a:avLst/>
          </a:prstGeom>
        </p:spPr>
      </p:pic>
      <p:sp>
        <p:nvSpPr>
          <p:cNvPr id="12" name="Symbol zastępczy zawartości 4">
            <a:extLst>
              <a:ext uri="{FF2B5EF4-FFF2-40B4-BE49-F238E27FC236}">
                <a16:creationId xmlns:a16="http://schemas.microsoft.com/office/drawing/2014/main" id="{C4089D64-609A-4A5E-AE12-2DBB0EE39779}"/>
              </a:ext>
            </a:extLst>
          </p:cNvPr>
          <p:cNvSpPr txBox="1">
            <a:spLocks/>
          </p:cNvSpPr>
          <p:nvPr/>
        </p:nvSpPr>
        <p:spPr>
          <a:xfrm>
            <a:off x="294860" y="5510030"/>
            <a:ext cx="8113644" cy="983835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/>
              <a:t>Це чудова можливість підтримати навчання та викладання в університетах та, врешті решт, призвичаїти людей до електронних документів, якими вони будуть успішно користуватися у майбутньому.</a:t>
            </a:r>
            <a:endParaRPr lang="pl-PL" sz="2400" dirty="0"/>
          </a:p>
        </p:txBody>
      </p:sp>
      <p:sp>
        <p:nvSpPr>
          <p:cNvPr id="14" name="Symbol zastępczy zawartości 4">
            <a:extLst>
              <a:ext uri="{FF2B5EF4-FFF2-40B4-BE49-F238E27FC236}">
                <a16:creationId xmlns:a16="http://schemas.microsoft.com/office/drawing/2014/main" id="{15D32D84-424D-44AA-AF36-42EAC5C08B95}"/>
              </a:ext>
            </a:extLst>
          </p:cNvPr>
          <p:cNvSpPr txBox="1">
            <a:spLocks/>
          </p:cNvSpPr>
          <p:nvPr/>
        </p:nvSpPr>
        <p:spPr>
          <a:xfrm>
            <a:off x="294860" y="4532190"/>
            <a:ext cx="8113644" cy="84819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200" dirty="0"/>
              <a:t>Компанії, як правило, готові надавати </a:t>
            </a:r>
            <a:r>
              <a:rPr lang="uk-UA" sz="2200" b="1" dirty="0"/>
              <a:t>безкоштовний доступ </a:t>
            </a:r>
            <a:r>
              <a:rPr lang="uk-UA" sz="2200" dirty="0"/>
              <a:t>до </a:t>
            </a:r>
            <a:r>
              <a:rPr lang="uk-UA" sz="2200" b="1" dirty="0"/>
              <a:t>демонстраційних версій </a:t>
            </a:r>
            <a:r>
              <a:rPr lang="uk-UA" sz="2200" dirty="0"/>
              <a:t>для використання </a:t>
            </a:r>
            <a:r>
              <a:rPr lang="uk-UA" sz="2200" b="1" dirty="0"/>
              <a:t>у навчальних цілях</a:t>
            </a:r>
            <a:endParaRPr lang="pl-PL" sz="2200" dirty="0"/>
          </a:p>
        </p:txBody>
      </p:sp>
      <p:sp>
        <p:nvSpPr>
          <p:cNvPr id="15" name="Symbol zastępczy zawartości 4">
            <a:extLst>
              <a:ext uri="{FF2B5EF4-FFF2-40B4-BE49-F238E27FC236}">
                <a16:creationId xmlns:a16="http://schemas.microsoft.com/office/drawing/2014/main" id="{40DF3B37-0D1F-4B0A-A399-C46068C31D01}"/>
              </a:ext>
            </a:extLst>
          </p:cNvPr>
          <p:cNvSpPr txBox="1">
            <a:spLocks/>
          </p:cNvSpPr>
          <p:nvPr/>
        </p:nvSpPr>
        <p:spPr>
          <a:xfrm>
            <a:off x="294860" y="1734874"/>
            <a:ext cx="8500224" cy="983835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/>
              <a:t>Розуміння МСА на початковому етапі (навчання в університеті) є основним кроком до успішного практичного застосування стандартів у майбутньому. </a:t>
            </a: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20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Перехід від паперових до електронних документів: переваги та недоліки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D473111-3703-4B7A-87DD-1FA0D1B4D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t="33918" b="31696"/>
          <a:stretch/>
        </p:blipFill>
        <p:spPr>
          <a:xfrm>
            <a:off x="194389" y="1660008"/>
            <a:ext cx="11803221" cy="40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1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Перехід від паперових до електронних документів: переваги та недоліки</a:t>
            </a:r>
            <a:endParaRPr lang="pl-PL" dirty="0"/>
          </a:p>
        </p:txBody>
      </p:sp>
      <p:pic>
        <p:nvPicPr>
          <p:cNvPr id="4" name="Obraz 3" descr="Obraz zawierający niebo, grupa, osoba, zewnętrzne&#10;&#10;Opis wygenerowany przy wysokim poziomie pewności">
            <a:extLst>
              <a:ext uri="{FF2B5EF4-FFF2-40B4-BE49-F238E27FC236}">
                <a16:creationId xmlns:a16="http://schemas.microsoft.com/office/drawing/2014/main" id="{8C5CB40C-D3B3-4003-B047-F6EB1026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081" y="1777639"/>
            <a:ext cx="12271081" cy="43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Польський досвід (і не тільки</a:t>
            </a:r>
            <a:r>
              <a:rPr lang="pl-PL" dirty="0"/>
              <a:t>)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2CBCD90-7A63-4B6D-9F37-8ACDF51EA4E6}"/>
              </a:ext>
            </a:extLst>
          </p:cNvPr>
          <p:cNvSpPr/>
          <p:nvPr/>
        </p:nvSpPr>
        <p:spPr>
          <a:xfrm>
            <a:off x="540415" y="1678264"/>
            <a:ext cx="7397638" cy="923330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Професійні організації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наприклад, Національна палата аудиторів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можуть надавати допомогу аудиторам, забезпечуючи доступ до аудиторського програмного забезпечення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0560990C-69B1-4143-B8ED-FC856D5B3F9C}"/>
              </a:ext>
            </a:extLst>
          </p:cNvPr>
          <p:cNvSpPr/>
          <p:nvPr/>
        </p:nvSpPr>
        <p:spPr>
          <a:xfrm>
            <a:off x="537490" y="4777963"/>
            <a:ext cx="7400565" cy="1477328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Словенія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є прикладом ринку з малим обсягом аудиторських послуг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Незважаючи на це, вони вирішили вибрати одне із таких рішень і аудитори почали ним користуватися, однак, на початковому етапі, була необхідна значна підтримка, щоб допомогти їм добре зрозуміти програму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E1C4E26D-366D-49A1-A287-1D0247FC8F03}"/>
              </a:ext>
            </a:extLst>
          </p:cNvPr>
          <p:cNvSpPr/>
          <p:nvPr/>
        </p:nvSpPr>
        <p:spPr>
          <a:xfrm>
            <a:off x="537490" y="2828610"/>
            <a:ext cx="7400564" cy="1477328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Польщі достатньо пропозицій, але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PIBR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не хоче підтримувати будь-яку конкретну пропозицію через побоювання порушити конкуренцію на ринку; </a:t>
            </a:r>
            <a:endParaRPr lang="pl-PL" dirty="0"/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 результаті, переговори щодо програми, яка розроблена однією з іноземних професійних організацій були невдалими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5" name="Obraz 4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F2E4ED87-40C0-4555-A76D-B9CC32E7C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43" t="4876" r="3625" b="19469"/>
          <a:stretch/>
        </p:blipFill>
        <p:spPr>
          <a:xfrm>
            <a:off x="8184891" y="1320453"/>
            <a:ext cx="3432315" cy="4850459"/>
          </a:xfrm>
          <a:prstGeom prst="rect">
            <a:avLst/>
          </a:prstGeo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D40ECB42-6220-4DEF-AF57-5A4AF897D094}"/>
              </a:ext>
            </a:extLst>
          </p:cNvPr>
          <p:cNvSpPr/>
          <p:nvPr/>
        </p:nvSpPr>
        <p:spPr>
          <a:xfrm rot="21149041">
            <a:off x="8232620" y="4978512"/>
            <a:ext cx="1057484" cy="799229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E7F62E07-6B2C-4F8C-B614-039D3D2ACA42}"/>
              </a:ext>
            </a:extLst>
          </p:cNvPr>
          <p:cNvSpPr/>
          <p:nvPr/>
        </p:nvSpPr>
        <p:spPr>
          <a:xfrm rot="21149041">
            <a:off x="8518597" y="1308319"/>
            <a:ext cx="3095634" cy="2807219"/>
          </a:xfrm>
          <a:prstGeom prst="ellipse">
            <a:avLst/>
          </a:prstGeom>
          <a:noFill/>
          <a:ln w="381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818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Порядок денний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8248" y="1799120"/>
            <a:ext cx="11050656" cy="771802"/>
          </a:xfrm>
          <a:ln>
            <a:solidFill>
              <a:srgbClr val="F78D28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Аудиторська документація </a:t>
            </a:r>
            <a:r>
              <a:rPr lang="pl-PL" dirty="0"/>
              <a:t>– </a:t>
            </a:r>
            <a:r>
              <a:rPr lang="uk-UA" dirty="0"/>
              <a:t>важливість</a:t>
            </a:r>
            <a:r>
              <a:rPr lang="pl-PL" dirty="0"/>
              <a:t>, </a:t>
            </a:r>
            <a:r>
              <a:rPr lang="uk-UA" dirty="0"/>
              <a:t>зменшення ризиків</a:t>
            </a:r>
            <a:endParaRPr lang="pl-PL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168D3A5-7ED0-44E1-8F85-2B46F4546EED}"/>
              </a:ext>
            </a:extLst>
          </p:cNvPr>
          <p:cNvSpPr txBox="1">
            <a:spLocks/>
          </p:cNvSpPr>
          <p:nvPr/>
        </p:nvSpPr>
        <p:spPr>
          <a:xfrm>
            <a:off x="570672" y="2689551"/>
            <a:ext cx="11050656" cy="749474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Паперова документація на противагу електронним документам</a:t>
            </a:r>
            <a:endParaRPr lang="pl-PL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BF5FFDB-09E7-4CBB-AFF9-9F140DE68DDD}"/>
              </a:ext>
            </a:extLst>
          </p:cNvPr>
          <p:cNvSpPr txBox="1">
            <a:spLocks/>
          </p:cNvSpPr>
          <p:nvPr/>
        </p:nvSpPr>
        <p:spPr>
          <a:xfrm>
            <a:off x="570672" y="3610662"/>
            <a:ext cx="11050656" cy="70203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Інструменти аудиту</a:t>
            </a: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sz="110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D622F25-838A-42A9-8395-6719B950F1B4}"/>
              </a:ext>
            </a:extLst>
          </p:cNvPr>
          <p:cNvSpPr txBox="1">
            <a:spLocks/>
          </p:cNvSpPr>
          <p:nvPr/>
        </p:nvSpPr>
        <p:spPr>
          <a:xfrm>
            <a:off x="570672" y="4457826"/>
            <a:ext cx="11050656" cy="88962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Перехід від паперових до електронних документів – важливий виклик та значна допомога</a:t>
            </a:r>
            <a:endParaRPr lang="pl-PL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89D192D-2AFD-4C5E-82F3-ADF6DB0FDA86}"/>
              </a:ext>
            </a:extLst>
          </p:cNvPr>
          <p:cNvSpPr txBox="1">
            <a:spLocks/>
          </p:cNvSpPr>
          <p:nvPr/>
        </p:nvSpPr>
        <p:spPr>
          <a:xfrm>
            <a:off x="558248" y="5492580"/>
            <a:ext cx="11050656" cy="1010061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/>
              <a:t>Використання комп’ютерних </a:t>
            </a:r>
            <a:r>
              <a:rPr lang="uk-UA" dirty="0" err="1"/>
              <a:t>методологій</a:t>
            </a:r>
            <a:r>
              <a:rPr lang="uk-UA" dirty="0"/>
              <a:t> для навчання і викладання стандартів аудиту та їх практичного застосування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4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Польський досвід</a:t>
            </a:r>
            <a:r>
              <a:rPr lang="pl-PL" dirty="0"/>
              <a:t> – </a:t>
            </a:r>
            <a:r>
              <a:rPr lang="uk-UA" dirty="0"/>
              <a:t>трохи статистики</a:t>
            </a:r>
            <a:endParaRPr lang="pl-PL" dirty="0"/>
          </a:p>
        </p:txBody>
      </p:sp>
      <p:pic>
        <p:nvPicPr>
          <p:cNvPr id="7" name="Obraz 6" descr="Obraz zawierający sylwetka&#10;&#10;Opis wygenerowany przy wysokim poziomie pewności">
            <a:extLst>
              <a:ext uri="{FF2B5EF4-FFF2-40B4-BE49-F238E27FC236}">
                <a16:creationId xmlns:a16="http://schemas.microsoft.com/office/drawing/2014/main" id="{B5A1DCE6-CD1D-4D39-92D1-48305201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173" y="1503317"/>
            <a:ext cx="5561205" cy="536019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47809DD-8FBE-4D46-B951-305DCF8F9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181" y="2756048"/>
            <a:ext cx="2350691" cy="1368102"/>
          </a:xfrm>
          <a:prstGeom prst="rect">
            <a:avLst/>
          </a:prstGeom>
        </p:spPr>
      </p:pic>
      <p:pic>
        <p:nvPicPr>
          <p:cNvPr id="1026" name="Picture 2" descr="Podobny obraz">
            <a:hlinkClick r:id="rId4"/>
            <a:extLst>
              <a:ext uri="{FF2B5EF4-FFF2-40B4-BE49-F238E27FC236}">
                <a16:creationId xmlns:a16="http://schemas.microsoft.com/office/drawing/2014/main" id="{4A9D7573-B035-4678-BD09-D7A6FE422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01" y="954444"/>
            <a:ext cx="4182107" cy="24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A06C5EE-5F3D-4936-B0BB-EAE27C1435DA}"/>
              </a:ext>
            </a:extLst>
          </p:cNvPr>
          <p:cNvSpPr txBox="1"/>
          <p:nvPr/>
        </p:nvSpPr>
        <p:spPr>
          <a:xfrm>
            <a:off x="1255161" y="4214274"/>
            <a:ext cx="4684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/>
              <a:t>приблизно</a:t>
            </a:r>
            <a:r>
              <a:rPr lang="pl-PL" sz="2800" b="1" dirty="0"/>
              <a:t> 7 </a:t>
            </a:r>
            <a:r>
              <a:rPr lang="uk-UA" sz="2800" b="1" dirty="0"/>
              <a:t>тисяч аудиторів</a:t>
            </a:r>
            <a:endParaRPr lang="pl-PL" sz="2800" b="1" dirty="0"/>
          </a:p>
        </p:txBody>
      </p:sp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3F3D5D21-0016-4665-AE49-CE13DEA3A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482899"/>
              </p:ext>
            </p:extLst>
          </p:nvPr>
        </p:nvGraphicFramePr>
        <p:xfrm>
          <a:off x="7328101" y="39846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37C9F9F-55E8-4E8D-8642-4033599693D9}"/>
              </a:ext>
            </a:extLst>
          </p:cNvPr>
          <p:cNvSpPr txBox="1"/>
          <p:nvPr/>
        </p:nvSpPr>
        <p:spPr>
          <a:xfrm>
            <a:off x="1404203" y="4737494"/>
            <a:ext cx="628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/>
              <a:t>приблизно</a:t>
            </a:r>
            <a:r>
              <a:rPr lang="pl-PL" sz="2800" b="1" dirty="0"/>
              <a:t> 3 </a:t>
            </a:r>
            <a:r>
              <a:rPr lang="uk-UA" sz="2800" b="1" dirty="0"/>
              <a:t>тисячі активних аудиторів</a:t>
            </a:r>
            <a:endParaRPr lang="pl-PL" sz="28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975814C-3ABE-437C-B2FF-6D896AD8AB33}"/>
              </a:ext>
            </a:extLst>
          </p:cNvPr>
          <p:cNvSpPr txBox="1"/>
          <p:nvPr/>
        </p:nvSpPr>
        <p:spPr>
          <a:xfrm>
            <a:off x="6617800" y="3440099"/>
            <a:ext cx="527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Топ 10 аудиторських компаній</a:t>
            </a:r>
            <a:r>
              <a:rPr lang="pl-PL" dirty="0"/>
              <a:t> (</a:t>
            </a:r>
            <a:r>
              <a:rPr lang="uk-UA" dirty="0"/>
              <a:t>за кількістю аудитів</a:t>
            </a:r>
            <a:r>
              <a:rPr lang="pl-PL" dirty="0"/>
              <a:t>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2B0E3F3-458D-4E03-8B0E-C19FE3FA622E}"/>
              </a:ext>
            </a:extLst>
          </p:cNvPr>
          <p:cNvSpPr txBox="1"/>
          <p:nvPr/>
        </p:nvSpPr>
        <p:spPr>
          <a:xfrm>
            <a:off x="7101972" y="360605"/>
            <a:ext cx="490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Ринок аудиту в Польщі на основі об’єктів аудиту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75E0C81-9CAB-4CBE-8A67-DE1EAC9DCE8A}"/>
              </a:ext>
            </a:extLst>
          </p:cNvPr>
          <p:cNvSpPr txBox="1"/>
          <p:nvPr/>
        </p:nvSpPr>
        <p:spPr>
          <a:xfrm>
            <a:off x="2749433" y="5260714"/>
            <a:ext cx="2238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i="1" dirty="0"/>
              <a:t>Середній вік</a:t>
            </a:r>
            <a:r>
              <a:rPr lang="pl-PL" sz="2400" i="1" dirty="0"/>
              <a:t>, 55</a:t>
            </a:r>
          </a:p>
        </p:txBody>
      </p:sp>
    </p:spTree>
    <p:extLst>
      <p:ext uri="{BB962C8B-B14F-4D97-AF65-F5344CB8AC3E}">
        <p14:creationId xmlns:p14="http://schemas.microsoft.com/office/powerpoint/2010/main" val="40602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032AD0A-75F1-41D9-AC62-E4E02A25E31C}"/>
              </a:ext>
            </a:extLst>
          </p:cNvPr>
          <p:cNvSpPr/>
          <p:nvPr/>
        </p:nvSpPr>
        <p:spPr>
          <a:xfrm>
            <a:off x="5433391" y="1668622"/>
            <a:ext cx="6069496" cy="4278094"/>
          </a:xfrm>
          <a:prstGeom prst="rect">
            <a:avLst/>
          </a:prstGeom>
          <a:ln w="28575">
            <a:solidFill>
              <a:srgbClr val="F78D28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4400" dirty="0">
                <a:latin typeface="Arial" panose="020B0604020202020204" pitchFamily="34" charset="0"/>
                <a:cs typeface="Arial" panose="020B0604020202020204" pitchFamily="34" charset="0"/>
              </a:rPr>
              <a:t>Якщо вас зацікавило таке рішення, </a:t>
            </a:r>
            <a:r>
              <a:rPr lang="uk-UA" sz="4400" b="1" dirty="0">
                <a:latin typeface="Arial" panose="020B0604020202020204" pitchFamily="34" charset="0"/>
                <a:cs typeface="Arial" panose="020B0604020202020204" pitchFamily="34" charset="0"/>
              </a:rPr>
              <a:t>ми можемо вам допомогти</a:t>
            </a:r>
            <a:r>
              <a:rPr lang="uk-UA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3200" i="1" dirty="0">
                <a:latin typeface="Arial" panose="020B0604020202020204" pitchFamily="34" charset="0"/>
                <a:cs typeface="Arial" panose="020B0604020202020204" pitchFamily="34" charset="0"/>
              </a:rPr>
              <a:t>принаймні консультаціями щодо існуючих можливостей та започаткування діяльності</a:t>
            </a:r>
            <a:r>
              <a:rPr lang="pl-PL" sz="3200" i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99FEE13-4C5B-4632-A19B-B253214C8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6" y="1853637"/>
            <a:ext cx="47625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41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Аудиторська документація</a:t>
            </a:r>
            <a:r>
              <a:rPr lang="pl-PL" dirty="0"/>
              <a:t> – </a:t>
            </a:r>
            <a:r>
              <a:rPr lang="uk-UA" dirty="0"/>
              <a:t>Міжнародні стандарти аудиту (МСА)</a:t>
            </a:r>
            <a:r>
              <a:rPr lang="pl-PL" dirty="0"/>
              <a:t> 230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261" y="1909918"/>
            <a:ext cx="11380304" cy="709841"/>
          </a:xfrm>
        </p:spPr>
        <p:txBody>
          <a:bodyPr>
            <a:noAutofit/>
          </a:bodyPr>
          <a:lstStyle/>
          <a:p>
            <a:r>
              <a:rPr lang="uk-UA" sz="2000" dirty="0"/>
              <a:t>Докази наявності підстав для </a:t>
            </a:r>
            <a:r>
              <a:rPr lang="uk-UA" sz="2000" b="1" dirty="0"/>
              <a:t>обґрунтування аудиторського висновку </a:t>
            </a:r>
            <a:r>
              <a:rPr lang="uk-UA" sz="2000" dirty="0"/>
              <a:t>про досягнення загальних цілей аудитора</a:t>
            </a:r>
            <a:endParaRPr lang="pl-PL" sz="20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BC1BFFA-5BB4-4866-AC46-B6D0CC43BC08}"/>
              </a:ext>
            </a:extLst>
          </p:cNvPr>
          <p:cNvSpPr txBox="1">
            <a:spLocks/>
          </p:cNvSpPr>
          <p:nvPr/>
        </p:nvSpPr>
        <p:spPr>
          <a:xfrm>
            <a:off x="193261" y="2709739"/>
            <a:ext cx="11380304" cy="860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Докази того, що </a:t>
            </a:r>
            <a:r>
              <a:rPr lang="uk-UA" sz="2000" b="1" dirty="0"/>
              <a:t>аудит був спланований і проведений у відповідності до МСА</a:t>
            </a:r>
            <a:r>
              <a:rPr lang="en-US" sz="2000" b="1" dirty="0"/>
              <a:t> </a:t>
            </a:r>
            <a:r>
              <a:rPr lang="uk-UA" sz="2000" dirty="0"/>
              <a:t>та</a:t>
            </a:r>
            <a:r>
              <a:rPr lang="en-US" sz="2000" dirty="0"/>
              <a:t> </a:t>
            </a:r>
            <a:r>
              <a:rPr lang="uk-UA" sz="2000" dirty="0"/>
              <a:t>застосовних правових та регуляторних вимог </a:t>
            </a:r>
            <a:endParaRPr lang="en-US" sz="20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7513457-B35C-4D89-9691-F736E88E4DF8}"/>
              </a:ext>
            </a:extLst>
          </p:cNvPr>
          <p:cNvSpPr txBox="1">
            <a:spLocks/>
          </p:cNvSpPr>
          <p:nvPr/>
        </p:nvSpPr>
        <p:spPr>
          <a:xfrm>
            <a:off x="193261" y="3525491"/>
            <a:ext cx="11380304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Надання допомоги аудиторській команді у </a:t>
            </a:r>
            <a:r>
              <a:rPr lang="uk-UA" sz="2000" b="1" dirty="0"/>
              <a:t>плануванні та проведенні аудиту</a:t>
            </a:r>
            <a:endParaRPr lang="en-US" sz="2000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8833EDF-E561-4BB9-A170-9AA303DB8827}"/>
              </a:ext>
            </a:extLst>
          </p:cNvPr>
          <p:cNvSpPr txBox="1">
            <a:spLocks/>
          </p:cNvSpPr>
          <p:nvPr/>
        </p:nvSpPr>
        <p:spPr>
          <a:xfrm>
            <a:off x="193261" y="4794753"/>
            <a:ext cx="11380304" cy="498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Створення умов для </a:t>
            </a:r>
            <a:r>
              <a:rPr lang="uk-UA" sz="2000" b="1" dirty="0"/>
              <a:t>забезпечення підзвітності аудиторської </a:t>
            </a:r>
            <a:r>
              <a:rPr lang="uk-UA" sz="2000" dirty="0"/>
              <a:t>команди</a:t>
            </a:r>
            <a:endParaRPr lang="en-US" sz="20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3889F3-4C27-4F82-B3B3-1037919EF88F}"/>
              </a:ext>
            </a:extLst>
          </p:cNvPr>
          <p:cNvSpPr txBox="1">
            <a:spLocks/>
          </p:cNvSpPr>
          <p:nvPr/>
        </p:nvSpPr>
        <p:spPr>
          <a:xfrm>
            <a:off x="193261" y="4015414"/>
            <a:ext cx="11380304" cy="83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Надання допомоги членам аудиторської команди, які відповідають за нагляд з метою спрямування та </a:t>
            </a:r>
            <a:r>
              <a:rPr lang="uk-UA" sz="2000" b="1" dirty="0"/>
              <a:t>контролю аудиторської діяльності</a:t>
            </a:r>
            <a:endParaRPr lang="pl-PL" sz="2000" b="1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3A41EC6-A4A2-4448-90CD-C894DC6C6FB9}"/>
              </a:ext>
            </a:extLst>
          </p:cNvPr>
          <p:cNvSpPr txBox="1">
            <a:spLocks/>
          </p:cNvSpPr>
          <p:nvPr/>
        </p:nvSpPr>
        <p:spPr>
          <a:xfrm>
            <a:off x="193261" y="6303498"/>
            <a:ext cx="11380304" cy="554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Сприяння проведенню </a:t>
            </a:r>
            <a:r>
              <a:rPr lang="uk-UA" sz="2000" b="1" dirty="0"/>
              <a:t>зовнішніх перевірок</a:t>
            </a:r>
            <a:endParaRPr lang="pl-PL" sz="2000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A4AF134-D78E-4A2E-B9D7-EED77AE6B1A4}"/>
              </a:ext>
            </a:extLst>
          </p:cNvPr>
          <p:cNvSpPr txBox="1">
            <a:spLocks/>
          </p:cNvSpPr>
          <p:nvPr/>
        </p:nvSpPr>
        <p:spPr>
          <a:xfrm>
            <a:off x="193261" y="5828053"/>
            <a:ext cx="11380304" cy="596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Сприяння проведенню </a:t>
            </a:r>
            <a:r>
              <a:rPr lang="uk-UA" sz="2000" b="1" dirty="0"/>
              <a:t>аналізу контролю якості </a:t>
            </a:r>
            <a:r>
              <a:rPr lang="uk-UA" sz="2000" dirty="0"/>
              <a:t>та перевірок</a:t>
            </a:r>
            <a:endParaRPr lang="pl-PL" sz="20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944E94C-EE7C-4B4D-B251-44BB435A7658}"/>
              </a:ext>
            </a:extLst>
          </p:cNvPr>
          <p:cNvSpPr txBox="1">
            <a:spLocks/>
          </p:cNvSpPr>
          <p:nvPr/>
        </p:nvSpPr>
        <p:spPr>
          <a:xfrm>
            <a:off x="193261" y="5369798"/>
            <a:ext cx="11380304" cy="643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Збереження </a:t>
            </a:r>
            <a:r>
              <a:rPr lang="uk-UA" sz="2000" b="1" dirty="0"/>
              <a:t>інформації щодо поточних важливих питан</a:t>
            </a:r>
            <a:r>
              <a:rPr lang="uk-UA" sz="2000" dirty="0"/>
              <a:t>ь для наступних аудитів</a:t>
            </a:r>
            <a:endParaRPr lang="en-US" sz="20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511E374-386E-4552-9443-BC7CDCF174C0}"/>
              </a:ext>
            </a:extLst>
          </p:cNvPr>
          <p:cNvSpPr txBox="1">
            <a:spLocks/>
          </p:cNvSpPr>
          <p:nvPr/>
        </p:nvSpPr>
        <p:spPr>
          <a:xfrm>
            <a:off x="193261" y="1465018"/>
            <a:ext cx="10782536" cy="54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000" b="1" dirty="0">
                <a:solidFill>
                  <a:srgbClr val="F78D28"/>
                </a:solidFill>
              </a:rPr>
              <a:t>Документація, яка відповідає вимогам МСА</a:t>
            </a:r>
            <a:r>
              <a:rPr lang="pl-PL" sz="2000" b="1" dirty="0">
                <a:solidFill>
                  <a:srgbClr val="F78D28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85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Паперові документи на противагу електронним</a:t>
            </a:r>
            <a:endParaRPr lang="pl-PL" dirty="0"/>
          </a:p>
        </p:txBody>
      </p:sp>
      <p:pic>
        <p:nvPicPr>
          <p:cNvPr id="8" name="Obraz 7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CA180E9E-3345-4025-92AD-8E981F756A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016" y="1033386"/>
            <a:ext cx="1905000" cy="1905000"/>
          </a:xfrm>
          <a:prstGeom prst="rect">
            <a:avLst/>
          </a:prstGeom>
        </p:spPr>
      </p:pic>
      <p:pic>
        <p:nvPicPr>
          <p:cNvPr id="14" name="Obraz 13" descr="Obraz zawierający akcesorium, bagaż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0B11C97B-7BA3-4482-9282-ACD54BA5C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91" y="2343744"/>
            <a:ext cx="3528332" cy="307749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FFD5D14-1C97-4591-8A2C-AE42CCE6A5E3}"/>
              </a:ext>
            </a:extLst>
          </p:cNvPr>
          <p:cNvSpPr txBox="1"/>
          <p:nvPr/>
        </p:nvSpPr>
        <p:spPr>
          <a:xfrm rot="17946136">
            <a:off x="5768078" y="2896636"/>
            <a:ext cx="3347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>
                <a:solidFill>
                  <a:srgbClr val="F78D28"/>
                </a:solidFill>
                <a:ea typeface="+mj-ea"/>
                <a:cs typeface="Arial" panose="020B0604020202020204" pitchFamily="34" charset="0"/>
              </a:rPr>
              <a:t>ВИБІР</a:t>
            </a:r>
            <a:endParaRPr lang="pl-PL" sz="9600" b="1" dirty="0">
              <a:solidFill>
                <a:srgbClr val="F78D28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az 15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0C0444E6-A3D2-42DC-B8EC-E0857D60F5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56" y="1539718"/>
            <a:ext cx="1905000" cy="1905000"/>
          </a:xfrm>
          <a:prstGeom prst="rect">
            <a:avLst/>
          </a:prstGeom>
        </p:spPr>
      </p:pic>
      <p:pic>
        <p:nvPicPr>
          <p:cNvPr id="17" name="Obraz 16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B8EE16C3-4B4D-455F-98C1-ADE731454A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0961" y="1977489"/>
            <a:ext cx="1905000" cy="1905000"/>
          </a:xfrm>
          <a:prstGeom prst="rect">
            <a:avLst/>
          </a:prstGeom>
        </p:spPr>
      </p:pic>
      <p:pic>
        <p:nvPicPr>
          <p:cNvPr id="18" name="Obraz 17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4A861D2D-1A7C-4457-8BC7-35B39FD2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4593" y="1033386"/>
            <a:ext cx="2029701" cy="2029701"/>
          </a:xfrm>
          <a:prstGeom prst="rect">
            <a:avLst/>
          </a:prstGeom>
        </p:spPr>
      </p:pic>
      <p:pic>
        <p:nvPicPr>
          <p:cNvPr id="19" name="Obraz 18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FB173FA7-1A25-44A9-88DD-E4CF08C985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1829" y="2335541"/>
            <a:ext cx="1905000" cy="1905000"/>
          </a:xfrm>
          <a:prstGeom prst="rect">
            <a:avLst/>
          </a:prstGeom>
        </p:spPr>
      </p:pic>
      <p:pic>
        <p:nvPicPr>
          <p:cNvPr id="20" name="Obraz 19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E8338628-55C1-4412-A59C-77BEE81C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0371" y="3353426"/>
            <a:ext cx="1905000" cy="1905000"/>
          </a:xfrm>
          <a:prstGeom prst="rect">
            <a:avLst/>
          </a:prstGeom>
        </p:spPr>
      </p:pic>
      <p:pic>
        <p:nvPicPr>
          <p:cNvPr id="21" name="Obraz 20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A70D4FD9-3C40-4826-BECE-E98AFABA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16" y="3376531"/>
            <a:ext cx="1905000" cy="1905000"/>
          </a:xfrm>
          <a:prstGeom prst="rect">
            <a:avLst/>
          </a:prstGeom>
        </p:spPr>
      </p:pic>
      <p:pic>
        <p:nvPicPr>
          <p:cNvPr id="22" name="Obraz 21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339EB45B-68A4-489C-B04B-836FC4FA0A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9593" y="4677834"/>
            <a:ext cx="1905000" cy="1905000"/>
          </a:xfrm>
          <a:prstGeom prst="rect">
            <a:avLst/>
          </a:prstGeom>
        </p:spPr>
      </p:pic>
      <p:pic>
        <p:nvPicPr>
          <p:cNvPr id="23" name="Obraz 22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58F0D96A-B296-4CAB-AD42-33DE1766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016" y="4904268"/>
            <a:ext cx="1905000" cy="1905000"/>
          </a:xfrm>
          <a:prstGeom prst="rect">
            <a:avLst/>
          </a:prstGeom>
        </p:spPr>
      </p:pic>
      <p:pic>
        <p:nvPicPr>
          <p:cNvPr id="24" name="Obraz 23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1C93256F-2918-4821-86FA-40E5749CAB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6616" y="3435627"/>
            <a:ext cx="1905000" cy="1905000"/>
          </a:xfrm>
          <a:prstGeom prst="rect">
            <a:avLst/>
          </a:prstGeom>
        </p:spPr>
      </p:pic>
      <p:pic>
        <p:nvPicPr>
          <p:cNvPr id="25" name="Obraz 24" descr="Obraz zawierający bagaż, walizka, siedzi, futerał&#10;&#10;Opis wygenerowany przy bardzo wysokim poziomie pewności">
            <a:extLst>
              <a:ext uri="{FF2B5EF4-FFF2-40B4-BE49-F238E27FC236}">
                <a16:creationId xmlns:a16="http://schemas.microsoft.com/office/drawing/2014/main" id="{BE0EF24C-5AF2-45C8-B2CA-2A21EF99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0002" y="490064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6C7683-0ADF-4E8F-B179-858DACA33B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C103F2A-EFED-4C13-AA7D-78D955ABCD9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 descr="Obraz zawierający półka, książka, budynek, biblioteka&#10;&#10;Opis wygenerowany przy wysokim poziomie pewności">
            <a:extLst>
              <a:ext uri="{FF2B5EF4-FFF2-40B4-BE49-F238E27FC236}">
                <a16:creationId xmlns:a16="http://schemas.microsoft.com/office/drawing/2014/main" id="{86049315-B4BE-4031-B2E6-F2A257CEC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279" b="8705"/>
          <a:stretch/>
        </p:blipFill>
        <p:spPr>
          <a:xfrm>
            <a:off x="156477" y="2971360"/>
            <a:ext cx="4160452" cy="3506442"/>
          </a:xfrm>
          <a:prstGeom prst="rect">
            <a:avLst/>
          </a:prstGeom>
        </p:spPr>
      </p:pic>
      <p:pic>
        <p:nvPicPr>
          <p:cNvPr id="10" name="Obraz 9" descr="Obraz zawierający półka, książka&#10;&#10;Opis wygenerowany przy bardzo wysokim poziomie pewności">
            <a:extLst>
              <a:ext uri="{FF2B5EF4-FFF2-40B4-BE49-F238E27FC236}">
                <a16:creationId xmlns:a16="http://schemas.microsoft.com/office/drawing/2014/main" id="{D73DFCE6-9DE4-432D-8EFF-FB321B34C1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542" r="-2" b="13087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F4C29BD-6ECF-4052-9B6A-31D7DF885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15823" r="-1" b="3584"/>
          <a:stretch/>
        </p:blipFill>
        <p:spPr>
          <a:xfrm rot="21600000">
            <a:off x="-43977" y="138414"/>
            <a:ext cx="4567529" cy="24295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7613" y="365036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Паперові документи на противагу електронним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D6CFA69-E7DA-445D-8BC2-F9175D886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59" t="21754" r="18679" b="28421"/>
          <a:stretch/>
        </p:blipFill>
        <p:spPr>
          <a:xfrm rot="19522060">
            <a:off x="8765938" y="4005270"/>
            <a:ext cx="3286091" cy="19772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501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Інструменти аудиту 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3765" y="1902514"/>
            <a:ext cx="11174896" cy="679122"/>
          </a:xfrm>
          <a:ln>
            <a:solidFill>
              <a:srgbClr val="F78D28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Спеціально розроблені програми міжнародної мережі аудиторських компаній</a:t>
            </a:r>
            <a:endParaRPr lang="pl-PL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C98D8C-5843-4997-812E-12501DF38A61}"/>
              </a:ext>
            </a:extLst>
          </p:cNvPr>
          <p:cNvSpPr txBox="1">
            <a:spLocks/>
          </p:cNvSpPr>
          <p:nvPr/>
        </p:nvSpPr>
        <p:spPr>
          <a:xfrm>
            <a:off x="473765" y="2934782"/>
            <a:ext cx="11174896" cy="1000986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/>
              <a:t>Комерційні продукти наявні на ринку </a:t>
            </a:r>
            <a:r>
              <a:rPr lang="pl-PL" dirty="0"/>
              <a:t>(Datev, Caseware, Descartes, U-Fin, </a:t>
            </a:r>
            <a:r>
              <a:rPr lang="uk-UA" dirty="0"/>
              <a:t>інші</a:t>
            </a:r>
            <a:r>
              <a:rPr lang="pl-PL" dirty="0"/>
              <a:t>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285A198-CC39-46F9-AC7F-F288C33D593C}"/>
              </a:ext>
            </a:extLst>
          </p:cNvPr>
          <p:cNvSpPr txBox="1">
            <a:spLocks/>
          </p:cNvSpPr>
          <p:nvPr/>
        </p:nvSpPr>
        <p:spPr>
          <a:xfrm>
            <a:off x="473765" y="4276554"/>
            <a:ext cx="11174896" cy="785777"/>
          </a:xfrm>
          <a:prstGeom prst="rect">
            <a:avLst/>
          </a:prstGeom>
          <a:ln>
            <a:solidFill>
              <a:srgbClr val="F78D28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/>
              <a:t>Використання</a:t>
            </a:r>
            <a:r>
              <a:rPr lang="pl-PL" dirty="0"/>
              <a:t> Excel, Word </a:t>
            </a:r>
            <a:r>
              <a:rPr lang="uk-UA" dirty="0"/>
              <a:t>тощо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4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Інструменти аудиту на основі хмарних технологій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FDC9A2-A594-4F74-85E0-1C92517B1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45" t="16242" r="9210" b="12982"/>
          <a:stretch/>
        </p:blipFill>
        <p:spPr>
          <a:xfrm>
            <a:off x="738460" y="1791456"/>
            <a:ext cx="11345257" cy="4532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A55C0-AD5D-48BC-BD77-54549B2D4B39}"/>
              </a:ext>
            </a:extLst>
          </p:cNvPr>
          <p:cNvSpPr txBox="1"/>
          <p:nvPr/>
        </p:nvSpPr>
        <p:spPr>
          <a:xfrm>
            <a:off x="8975558" y="2305032"/>
            <a:ext cx="25506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Зона інтернету </a:t>
            </a:r>
            <a:endParaRPr lang="ru-RU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700DF-4ACE-488E-B59C-1C38F7DBF646}"/>
              </a:ext>
            </a:extLst>
          </p:cNvPr>
          <p:cNvSpPr txBox="1"/>
          <p:nvPr/>
        </p:nvSpPr>
        <p:spPr>
          <a:xfrm>
            <a:off x="9003632" y="3827082"/>
            <a:ext cx="31883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/>
              <a:t>Зона застосування</a:t>
            </a:r>
            <a:endParaRPr lang="ru-RU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60952-E864-46D1-8ACC-CFD08751FB73}"/>
              </a:ext>
            </a:extLst>
          </p:cNvPr>
          <p:cNvSpPr txBox="1"/>
          <p:nvPr/>
        </p:nvSpPr>
        <p:spPr>
          <a:xfrm>
            <a:off x="8807116" y="5049772"/>
            <a:ext cx="22980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Зона даних</a:t>
            </a:r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DB8F56-770E-4A9C-B9A0-FF83E11BE34A}"/>
              </a:ext>
            </a:extLst>
          </p:cNvPr>
          <p:cNvSpPr txBox="1"/>
          <p:nvPr/>
        </p:nvSpPr>
        <p:spPr>
          <a:xfrm>
            <a:off x="4303295" y="3546163"/>
            <a:ext cx="27111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/>
              <a:t>Система захисту доступу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1D871-3758-456C-89AE-1DA86753BFC5}"/>
              </a:ext>
            </a:extLst>
          </p:cNvPr>
          <p:cNvSpPr txBox="1"/>
          <p:nvPr/>
        </p:nvSpPr>
        <p:spPr>
          <a:xfrm>
            <a:off x="3922294" y="4377601"/>
            <a:ext cx="191302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200" dirty="0"/>
              <a:t>Веб-сервери</a:t>
            </a:r>
            <a:endParaRPr lang="ru-RU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FDDCD-72C1-47D6-B56D-61085CEBC354}"/>
              </a:ext>
            </a:extLst>
          </p:cNvPr>
          <p:cNvSpPr txBox="1"/>
          <p:nvPr/>
        </p:nvSpPr>
        <p:spPr>
          <a:xfrm>
            <a:off x="6069932" y="4449938"/>
            <a:ext cx="188895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Імпорт</a:t>
            </a:r>
            <a:endParaRPr lang="ru-R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C7388-2DE7-42A8-B999-CCB09ADBE6B9}"/>
              </a:ext>
            </a:extLst>
          </p:cNvPr>
          <p:cNvSpPr txBox="1"/>
          <p:nvPr/>
        </p:nvSpPr>
        <p:spPr>
          <a:xfrm>
            <a:off x="838200" y="5511437"/>
            <a:ext cx="1660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Користувачі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420100-27E5-492B-8ED1-1FCF1790C633}"/>
              </a:ext>
            </a:extLst>
          </p:cNvPr>
          <p:cNvSpPr txBox="1"/>
          <p:nvPr/>
        </p:nvSpPr>
        <p:spPr>
          <a:xfrm>
            <a:off x="2306054" y="5486038"/>
            <a:ext cx="19972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Застосування –</a:t>
            </a:r>
          </a:p>
          <a:p>
            <a:pPr algn="ctr"/>
            <a:r>
              <a:rPr lang="uk-UA" dirty="0"/>
              <a:t> дані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B8B85-FF28-4778-AF60-DCC7908729B0}"/>
              </a:ext>
            </a:extLst>
          </p:cNvPr>
          <p:cNvSpPr txBox="1"/>
          <p:nvPr/>
        </p:nvSpPr>
        <p:spPr>
          <a:xfrm>
            <a:off x="4235117" y="5486038"/>
            <a:ext cx="30720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Бази даних клієнтів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20650-25D0-41EB-AFC8-6CB98F0AD76B}"/>
              </a:ext>
            </a:extLst>
          </p:cNvPr>
          <p:cNvSpPr txBox="1"/>
          <p:nvPr/>
        </p:nvSpPr>
        <p:spPr>
          <a:xfrm>
            <a:off x="6821906" y="5462685"/>
            <a:ext cx="2414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Резервні копії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09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меню</a:t>
            </a:r>
            <a:r>
              <a:rPr lang="pl-PL" dirty="0"/>
              <a:t>  - </a:t>
            </a:r>
            <a:r>
              <a:rPr lang="uk-UA" dirty="0"/>
              <a:t>доступ до матеріалів перевірок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4485" t="20112" r="2750" b="54395"/>
          <a:stretch/>
        </p:blipFill>
        <p:spPr>
          <a:xfrm>
            <a:off x="1612486" y="1028141"/>
            <a:ext cx="8646186" cy="3256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70" t="17475" r="18815" b="43324"/>
          <a:stretch/>
        </p:blipFill>
        <p:spPr>
          <a:xfrm>
            <a:off x="3937904" y="3942057"/>
            <a:ext cx="3995350" cy="26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EB0FF87D-3403-4597-AC34-03D439A3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3" b="3653"/>
          <a:stretch/>
        </p:blipFill>
        <p:spPr>
          <a:xfrm>
            <a:off x="1020416" y="808383"/>
            <a:ext cx="10442713" cy="5526156"/>
          </a:xfrm>
          <a:prstGeom prst="rect">
            <a:avLst/>
          </a:prstGeom>
        </p:spPr>
      </p:pic>
      <p:sp>
        <p:nvSpPr>
          <p:cNvPr id="9" name="Owal 8">
            <a:extLst>
              <a:ext uri="{FF2B5EF4-FFF2-40B4-BE49-F238E27FC236}">
                <a16:creationId xmlns:a16="http://schemas.microsoft.com/office/drawing/2014/main" id="{BEF93A77-46CC-4AEF-8F4C-FECCA0C880DD}"/>
              </a:ext>
            </a:extLst>
          </p:cNvPr>
          <p:cNvSpPr/>
          <p:nvPr/>
        </p:nvSpPr>
        <p:spPr>
          <a:xfrm>
            <a:off x="1020416" y="1046921"/>
            <a:ext cx="2067341" cy="2160104"/>
          </a:xfrm>
          <a:prstGeom prst="ellipse">
            <a:avLst/>
          </a:prstGeom>
          <a:noFill/>
          <a:ln w="38100">
            <a:solidFill>
              <a:srgbClr val="ED1B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TAREP Theme">
  <a:themeElements>
    <a:clrScheme name="CFRR">
      <a:dk1>
        <a:srgbClr val="000000"/>
      </a:dk1>
      <a:lt1>
        <a:sysClr val="window" lastClr="FFFFFF"/>
      </a:lt1>
      <a:dk2>
        <a:srgbClr val="00AB51"/>
      </a:dk2>
      <a:lt2>
        <a:srgbClr val="FFFFFF"/>
      </a:lt2>
      <a:accent1>
        <a:srgbClr val="00ADE4"/>
      </a:accent1>
      <a:accent2>
        <a:srgbClr val="00AB51"/>
      </a:accent2>
      <a:accent3>
        <a:srgbClr val="F78D28"/>
      </a:accent3>
      <a:accent4>
        <a:srgbClr val="EB1C2D"/>
      </a:accent4>
      <a:accent5>
        <a:srgbClr val="872B90"/>
      </a:accent5>
      <a:accent6>
        <a:srgbClr val="FCC442"/>
      </a:accent6>
      <a:hlink>
        <a:srgbClr val="0070C0"/>
      </a:hlink>
      <a:folHlink>
        <a:srgbClr val="872B9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2238</TotalTime>
  <Words>733</Words>
  <Application>Microsoft Office PowerPoint</Application>
  <PresentationFormat>Широкий екран</PresentationFormat>
  <Paragraphs>90</Paragraphs>
  <Slides>22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Andes</vt:lpstr>
      <vt:lpstr>Andes Bold</vt:lpstr>
      <vt:lpstr>Arial</vt:lpstr>
      <vt:lpstr>Calibri</vt:lpstr>
      <vt:lpstr>Calibri Light</vt:lpstr>
      <vt:lpstr>STAREP Theme</vt:lpstr>
      <vt:lpstr>Комп’ютерні методології аудиту – як технології змінюють аудит</vt:lpstr>
      <vt:lpstr>Порядок денний</vt:lpstr>
      <vt:lpstr>Аудиторська документація – Міжнародні стандарти аудиту (МСА) 230</vt:lpstr>
      <vt:lpstr>Паперові документи на противагу електронним</vt:lpstr>
      <vt:lpstr>Паперові документи на противагу електронним</vt:lpstr>
      <vt:lpstr>Інструменти аудиту </vt:lpstr>
      <vt:lpstr>Інструменти аудиту на основі хмарних технологій</vt:lpstr>
      <vt:lpstr>Приклад меню  - доступ до матеріалів перевірок</vt:lpstr>
      <vt:lpstr>Презентація PowerPoint</vt:lpstr>
      <vt:lpstr>Презентація PowerPoint</vt:lpstr>
      <vt:lpstr>Презентація PowerPoint</vt:lpstr>
      <vt:lpstr>Презентація PowerPoint</vt:lpstr>
      <vt:lpstr>Меню навігації</vt:lpstr>
      <vt:lpstr>Документування</vt:lpstr>
      <vt:lpstr>Інструменти аудиту – мій досвід</vt:lpstr>
      <vt:lpstr>Інструменти аудиту – мій досвід викладання</vt:lpstr>
      <vt:lpstr>Перехід від паперових до електронних документів: переваги та недоліки</vt:lpstr>
      <vt:lpstr>Перехід від паперових до електронних документів: переваги та недоліки</vt:lpstr>
      <vt:lpstr>Польський досвід (і не тільки)</vt:lpstr>
      <vt:lpstr>Польський досвід – трохи статистики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PRMM Strategic Staffing Plan</dc:title>
  <dc:creator>Ecaterina Gusarova</dc:creator>
  <cp:lastModifiedBy>PC</cp:lastModifiedBy>
  <cp:revision>189</cp:revision>
  <dcterms:created xsi:type="dcterms:W3CDTF">2015-03-23T14:38:11Z</dcterms:created>
  <dcterms:modified xsi:type="dcterms:W3CDTF">2017-09-27T09:35:17Z</dcterms:modified>
</cp:coreProperties>
</file>