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24"/>
  </p:notesMasterIdLst>
  <p:handoutMasterIdLst>
    <p:handoutMasterId r:id="rId25"/>
  </p:handoutMasterIdLst>
  <p:sldIdLst>
    <p:sldId id="264" r:id="rId2"/>
    <p:sldId id="259" r:id="rId3"/>
    <p:sldId id="265" r:id="rId4"/>
    <p:sldId id="267" r:id="rId5"/>
    <p:sldId id="266" r:id="rId6"/>
    <p:sldId id="268" r:id="rId7"/>
    <p:sldId id="274" r:id="rId8"/>
    <p:sldId id="282" r:id="rId9"/>
    <p:sldId id="294" r:id="rId10"/>
    <p:sldId id="295" r:id="rId11"/>
    <p:sldId id="296" r:id="rId12"/>
    <p:sldId id="285" r:id="rId13"/>
    <p:sldId id="289" r:id="rId14"/>
    <p:sldId id="297" r:id="rId15"/>
    <p:sldId id="298" r:id="rId16"/>
    <p:sldId id="302" r:id="rId17"/>
    <p:sldId id="270" r:id="rId18"/>
    <p:sldId id="272" r:id="rId19"/>
    <p:sldId id="300" r:id="rId20"/>
    <p:sldId id="273" r:id="rId21"/>
    <p:sldId id="301" r:id="rId22"/>
    <p:sldId id="2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D28"/>
    <a:srgbClr val="ED1C24"/>
    <a:srgbClr val="ED1B24"/>
    <a:srgbClr val="0057A4"/>
    <a:srgbClr val="000000"/>
    <a:srgbClr val="8C8D90"/>
    <a:srgbClr val="00AB51"/>
    <a:srgbClr val="FFFFFF"/>
    <a:srgbClr val="012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AC-48D1-9D87-E1D6BC9070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AC-48D1-9D87-E1D6BC9070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AC-48D1-9D87-E1D6BC9070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FAC-48D1-9D87-E1D6BC9070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FAC-48D1-9D87-E1D6BC9070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FAC-48D1-9D87-E1D6BC9070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FAC-48D1-9D87-E1D6BC90707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FAC-48D1-9D87-E1D6BC90707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FAC-48D1-9D87-E1D6BC90707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FAC-48D1-9D87-E1D6BC9070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FAC-48D1-9D87-E1D6BC90707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FAC-48D1-9D87-E1D6BC90707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FAC-48D1-9D87-E1D6BC90707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FAC-48D1-9D87-E1D6BC90707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FAC-48D1-9D87-E1D6BC90707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FAC-48D1-9D87-E1D6BC90707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FAC-48D1-9D87-E1D6BC90707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FAC-48D1-9D87-E1D6BC90707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FAC-48D1-9D87-E1D6BC90707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4FAC-48D1-9D87-E1D6BC90707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Arkusz1!$C$2:$C$11</c:f>
              <c:strCache>
                <c:ptCount val="10"/>
                <c:pt idx="0">
                  <c:v>PwC</c:v>
                </c:pt>
                <c:pt idx="1">
                  <c:v>KPMG</c:v>
                </c:pt>
                <c:pt idx="2">
                  <c:v>Deloitte</c:v>
                </c:pt>
                <c:pt idx="3">
                  <c:v>EY</c:v>
                </c:pt>
                <c:pt idx="4">
                  <c:v>BDO</c:v>
                </c:pt>
                <c:pt idx="5">
                  <c:v>PKF Consult</c:v>
                </c:pt>
                <c:pt idx="6">
                  <c:v>UHY ECA</c:v>
                </c:pt>
                <c:pt idx="7">
                  <c:v>Grupa Revision</c:v>
                </c:pt>
                <c:pt idx="8">
                  <c:v>Grant Thornton</c:v>
                </c:pt>
                <c:pt idx="9">
                  <c:v>4 Audyt</c:v>
                </c:pt>
              </c:strCache>
            </c:strRef>
          </c:cat>
          <c:val>
            <c:numRef>
              <c:f>Arkusz1!$D$2:$D$11</c:f>
              <c:numCache>
                <c:formatCode>General</c:formatCode>
                <c:ptCount val="10"/>
                <c:pt idx="0">
                  <c:v>2888</c:v>
                </c:pt>
                <c:pt idx="1">
                  <c:v>2519</c:v>
                </c:pt>
                <c:pt idx="2">
                  <c:v>2001</c:v>
                </c:pt>
                <c:pt idx="3">
                  <c:v>1915</c:v>
                </c:pt>
                <c:pt idx="4">
                  <c:v>781</c:v>
                </c:pt>
                <c:pt idx="5">
                  <c:v>762</c:v>
                </c:pt>
                <c:pt idx="6">
                  <c:v>605</c:v>
                </c:pt>
                <c:pt idx="7">
                  <c:v>557</c:v>
                </c:pt>
                <c:pt idx="8">
                  <c:v>541</c:v>
                </c:pt>
                <c:pt idx="9">
                  <c:v>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FAC-48D1-9D87-E1D6BC90707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85A97-E566-4A04-B2B0-5535FB76AC1C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55552-EE6F-4C9E-B92C-580F40F7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4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B1F75-D340-4F99-B2AC-626E74AD2E8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20B30-62F6-4713-A58D-86DEA826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9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93" b="-1"/>
          <a:stretch/>
        </p:blipFill>
        <p:spPr>
          <a:xfrm>
            <a:off x="-10431" y="1"/>
            <a:ext cx="12212863" cy="4389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5" y="4829945"/>
            <a:ext cx="2074025" cy="1591887"/>
          </a:xfrm>
          <a:prstGeom prst="rect">
            <a:avLst/>
          </a:prstGeom>
        </p:spPr>
      </p:pic>
      <p:pic>
        <p:nvPicPr>
          <p:cNvPr id="15" name="Picture 2" descr="G:\Work\Partner Logos\Partner Logos\partner_austriandevelopmentcooperation_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11" y="5097988"/>
            <a:ext cx="1500978" cy="3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G:\Work\Partner Logos\Partner Logos\partner_bmf_logo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647" y="5120462"/>
            <a:ext cx="952281" cy="2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:\Work\Partner Logos\Partner Logos\partner_luxembourg_logo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72" y="6064885"/>
            <a:ext cx="1267800" cy="3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G:\Work\Partner Logos\Partner Logos\partner_swiss_bundeslogo_white_logo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11" y="5581436"/>
            <a:ext cx="1254661" cy="3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9020222" y="4888854"/>
            <a:ext cx="23108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rgbClr val="8C8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STAREP </a:t>
            </a:r>
            <a:r>
              <a:rPr lang="en-US" sz="800" dirty="0">
                <a:solidFill>
                  <a:srgbClr val="8C8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co-funded by:</a:t>
            </a:r>
            <a:endParaRPr lang="ru-RU" sz="800" dirty="0">
              <a:solidFill>
                <a:srgbClr val="8C8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5976" y="5605671"/>
            <a:ext cx="4744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</a:p>
          <a:p>
            <a:pPr algn="l"/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</a:t>
            </a:r>
            <a:endParaRPr lang="ru-RU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647" y="5582468"/>
            <a:ext cx="458790" cy="305327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8829241" y="4839470"/>
            <a:ext cx="2692856" cy="0"/>
          </a:xfrm>
          <a:prstGeom prst="line">
            <a:avLst/>
          </a:prstGeom>
          <a:ln>
            <a:solidFill>
              <a:srgbClr val="F78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824072" y="6419903"/>
            <a:ext cx="2692856" cy="0"/>
          </a:xfrm>
          <a:prstGeom prst="line">
            <a:avLst/>
          </a:prstGeom>
          <a:ln>
            <a:solidFill>
              <a:srgbClr val="F78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73405" y="638175"/>
            <a:ext cx="10854868" cy="1743075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ct val="114000"/>
              </a:lnSpc>
              <a:defRPr sz="4800" b="1">
                <a:solidFill>
                  <a:schemeClr val="bg1"/>
                </a:solidFill>
                <a:latin typeface="Andes" panose="02000000000000000000" pitchFamily="50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3405" y="3399684"/>
            <a:ext cx="10854868" cy="27696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Workshop title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3405" y="2762251"/>
            <a:ext cx="10848692" cy="342900"/>
          </a:xfrm>
          <a:noFill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73405" y="3112431"/>
            <a:ext cx="10848619" cy="27847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Date, Place</a:t>
            </a:r>
          </a:p>
        </p:txBody>
      </p:sp>
      <p:pic>
        <p:nvPicPr>
          <p:cNvPr id="25" name="Picture 2" descr="G:\Work\STAREP_with.text.cmyk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5205497"/>
            <a:ext cx="2425700" cy="8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9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/>
          <a:stretch/>
        </p:blipFill>
        <p:spPr>
          <a:xfrm>
            <a:off x="-10431" y="-9525"/>
            <a:ext cx="12212863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71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7782" y="2235200"/>
            <a:ext cx="9144000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rgbClr val="F78D28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4" y="2235200"/>
            <a:ext cx="2252926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70"/>
            <a:ext cx="10515600" cy="8728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78D28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26862"/>
            <a:ext cx="12192000" cy="169459"/>
          </a:xfrm>
          <a:prstGeom prst="rect">
            <a:avLst/>
          </a:prstGeom>
          <a:gradFill flip="none" rotWithShape="1">
            <a:gsLst>
              <a:gs pos="0">
                <a:srgbClr val="8C8D9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4"/>
          <a:stretch/>
        </p:blipFill>
        <p:spPr>
          <a:xfrm>
            <a:off x="-9525" y="0"/>
            <a:ext cx="775745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2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70"/>
            <a:ext cx="10515600" cy="8728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78D28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200" y="1825625"/>
            <a:ext cx="10515600" cy="435133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326862"/>
            <a:ext cx="12192000" cy="169459"/>
          </a:xfrm>
          <a:prstGeom prst="rect">
            <a:avLst/>
          </a:prstGeom>
          <a:gradFill flip="none" rotWithShape="1">
            <a:gsLst>
              <a:gs pos="0">
                <a:srgbClr val="8C8D9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4"/>
          <a:stretch/>
        </p:blipFill>
        <p:spPr>
          <a:xfrm>
            <a:off x="-9525" y="0"/>
            <a:ext cx="775745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7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41070"/>
            <a:ext cx="10515600" cy="8728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78D28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326862"/>
            <a:ext cx="12192000" cy="169459"/>
          </a:xfrm>
          <a:prstGeom prst="rect">
            <a:avLst/>
          </a:prstGeom>
          <a:gradFill flip="none" rotWithShape="1">
            <a:gsLst>
              <a:gs pos="0">
                <a:srgbClr val="8C8D9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4"/>
          <a:stretch/>
        </p:blipFill>
        <p:spPr>
          <a:xfrm>
            <a:off x="-9525" y="0"/>
            <a:ext cx="775745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3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41070"/>
            <a:ext cx="10515600" cy="8728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78D28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326862"/>
            <a:ext cx="12192000" cy="169459"/>
          </a:xfrm>
          <a:prstGeom prst="rect">
            <a:avLst/>
          </a:prstGeom>
          <a:gradFill flip="none" rotWithShape="1">
            <a:gsLst>
              <a:gs pos="0">
                <a:srgbClr val="8C8D9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4"/>
          <a:stretch/>
        </p:blipFill>
        <p:spPr>
          <a:xfrm>
            <a:off x="-9525" y="0"/>
            <a:ext cx="775745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0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78D28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8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78D28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507384-B550-4009-883A-C32193F6F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7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ndes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31.png"/><Relationship Id="rId4" Type="http://schemas.openxmlformats.org/officeDocument/2006/relationships/hyperlink" Target="https://www.google.pl/url?sa=i&amp;rct=j&amp;q=&amp;esrc=s&amp;source=images&amp;cd=&amp;cad=rja&amp;uact=8&amp;ved=0ahUKEwieosTMwLbWAhUFCpoKHXeyDxUQjRwIBw&amp;url=https://www.pkfpolska.pl/none-3882&amp;psig=AFQjCNFNF1umFxoxImXVjd0st-YsGYs1cQ&amp;ust=150609102365061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Audit software-based methodologies –</a:t>
            </a:r>
            <a:br>
              <a:rPr lang="pl-PL" dirty="0"/>
            </a:br>
            <a:r>
              <a:rPr lang="en-US" dirty="0"/>
              <a:t>how is technology transforming the audit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l"/>
            <a:r>
              <a:rPr lang="pl-PL" dirty="0"/>
              <a:t>Aneta Wilk-</a:t>
            </a:r>
            <a:r>
              <a:rPr lang="pl-PL" dirty="0" err="1"/>
              <a:t>Lys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pl-PL" dirty="0" err="1"/>
              <a:t>Kyiv</a:t>
            </a:r>
            <a:r>
              <a:rPr lang="pl-PL" dirty="0"/>
              <a:t> 29 </a:t>
            </a:r>
            <a:r>
              <a:rPr lang="pl-PL" dirty="0" err="1"/>
              <a:t>September</a:t>
            </a:r>
            <a:r>
              <a:rPr lang="pl-PL" dirty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6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EB0FF87D-3403-4597-AC34-03D439A36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61" b="3946"/>
          <a:stretch/>
        </p:blipFill>
        <p:spPr>
          <a:xfrm>
            <a:off x="1139685" y="901148"/>
            <a:ext cx="10495723" cy="5433391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BA58E345-6E58-4E91-8F7A-B48E80F9BDB1}"/>
              </a:ext>
            </a:extLst>
          </p:cNvPr>
          <p:cNvSpPr/>
          <p:nvPr/>
        </p:nvSpPr>
        <p:spPr>
          <a:xfrm>
            <a:off x="1020418" y="3207027"/>
            <a:ext cx="1974573" cy="1537251"/>
          </a:xfrm>
          <a:prstGeom prst="ellipse">
            <a:avLst/>
          </a:prstGeom>
          <a:noFill/>
          <a:ln w="38100">
            <a:solidFill>
              <a:srgbClr val="ED1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7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EB0FF87D-3403-4597-AC34-03D439A36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1" b="3970"/>
          <a:stretch/>
        </p:blipFill>
        <p:spPr>
          <a:xfrm>
            <a:off x="887897" y="940904"/>
            <a:ext cx="10866782" cy="5380383"/>
          </a:xfrm>
          <a:prstGeom prst="rect">
            <a:avLst/>
          </a:prstGeom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id="{DD4DD229-F2CA-49B4-A56F-BFF8DE0A6A6D}"/>
              </a:ext>
            </a:extLst>
          </p:cNvPr>
          <p:cNvSpPr/>
          <p:nvPr/>
        </p:nvSpPr>
        <p:spPr>
          <a:xfrm>
            <a:off x="715616" y="4545496"/>
            <a:ext cx="2279375" cy="2040834"/>
          </a:xfrm>
          <a:prstGeom prst="ellipse">
            <a:avLst/>
          </a:prstGeom>
          <a:noFill/>
          <a:ln w="38100">
            <a:solidFill>
              <a:srgbClr val="ED1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8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0635" y="16092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F78D28"/>
                </a:solidFill>
              </a:rPr>
              <a:t>Top menu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b="1" dirty="0">
                <a:solidFill>
                  <a:srgbClr val="F78D28"/>
                </a:solidFill>
              </a:rPr>
              <a:t>Main window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nb-NO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96" y="2227636"/>
            <a:ext cx="6980447" cy="4630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595" t="-29930" r="10029" b="4445"/>
          <a:stretch/>
        </p:blipFill>
        <p:spPr>
          <a:xfrm>
            <a:off x="3606314" y="1609277"/>
            <a:ext cx="5844210" cy="4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nb-NO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8" y="1610276"/>
            <a:ext cx="9753600" cy="841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58" y="2662794"/>
            <a:ext cx="9753600" cy="37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3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Documenting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nb-NO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8" y="1610276"/>
            <a:ext cx="9753600" cy="841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58" y="2662794"/>
            <a:ext cx="9753600" cy="3738006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AF37ED7-E84A-48A5-9D1D-14EA23801FC3}"/>
              </a:ext>
            </a:extLst>
          </p:cNvPr>
          <p:cNvSpPr/>
          <p:nvPr/>
        </p:nvSpPr>
        <p:spPr>
          <a:xfrm>
            <a:off x="3803374" y="2772794"/>
            <a:ext cx="7089913" cy="3518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Retail Partner Ltd., medium </a:t>
            </a:r>
            <a:r>
              <a:rPr lang="pl-PL" dirty="0" err="1">
                <a:solidFill>
                  <a:schemeClr val="tx1"/>
                </a:solidFill>
              </a:rPr>
              <a:t>sized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entity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r>
              <a:rPr lang="pl-PL" b="1" dirty="0" err="1">
                <a:solidFill>
                  <a:schemeClr val="tx1"/>
                </a:solidFill>
              </a:rPr>
              <a:t>Address</a:t>
            </a:r>
            <a:r>
              <a:rPr lang="pl-PL" b="1" dirty="0">
                <a:solidFill>
                  <a:schemeClr val="tx1"/>
                </a:solidFill>
              </a:rPr>
              <a:t>: </a:t>
            </a:r>
            <a:r>
              <a:rPr lang="pl-PL" dirty="0">
                <a:solidFill>
                  <a:schemeClr val="tx1"/>
                </a:solidFill>
              </a:rPr>
              <a:t>Sienna 123, Warszawa</a:t>
            </a:r>
          </a:p>
          <a:p>
            <a:r>
              <a:rPr lang="pl-PL" b="1" dirty="0" err="1">
                <a:solidFill>
                  <a:schemeClr val="tx1"/>
                </a:solidFill>
              </a:rPr>
              <a:t>Magreement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board</a:t>
            </a:r>
            <a:r>
              <a:rPr lang="pl-PL" b="1" dirty="0">
                <a:solidFill>
                  <a:schemeClr val="tx1"/>
                </a:solidFill>
              </a:rPr>
              <a:t>:  </a:t>
            </a:r>
            <a:r>
              <a:rPr lang="pl-PL" dirty="0" err="1">
                <a:solidFill>
                  <a:schemeClr val="tx1"/>
                </a:solidFill>
              </a:rPr>
              <a:t>Mimi</a:t>
            </a:r>
            <a:r>
              <a:rPr lang="pl-PL" dirty="0">
                <a:solidFill>
                  <a:schemeClr val="tx1"/>
                </a:solidFill>
              </a:rPr>
              <a:t> Rogers (</a:t>
            </a:r>
            <a:r>
              <a:rPr lang="pl-PL" dirty="0" err="1">
                <a:solidFill>
                  <a:schemeClr val="tx1"/>
                </a:solidFill>
              </a:rPr>
              <a:t>Chairman</a:t>
            </a:r>
            <a:r>
              <a:rPr lang="pl-PL" dirty="0">
                <a:solidFill>
                  <a:schemeClr val="tx1"/>
                </a:solidFill>
              </a:rPr>
              <a:t>), Roger Moore (Finance </a:t>
            </a:r>
            <a:r>
              <a:rPr lang="pl-PL" dirty="0" err="1">
                <a:solidFill>
                  <a:schemeClr val="tx1"/>
                </a:solidFill>
              </a:rPr>
              <a:t>Director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r>
              <a:rPr lang="pl-PL" b="1" dirty="0">
                <a:solidFill>
                  <a:schemeClr val="tx1"/>
                </a:solidFill>
              </a:rPr>
              <a:t>Company </a:t>
            </a:r>
            <a:r>
              <a:rPr lang="pl-PL" b="1" dirty="0" err="1">
                <a:solidFill>
                  <a:schemeClr val="tx1"/>
                </a:solidFill>
              </a:rPr>
              <a:t>Number</a:t>
            </a:r>
            <a:r>
              <a:rPr lang="pl-PL" b="1" dirty="0">
                <a:solidFill>
                  <a:schemeClr val="tx1"/>
                </a:solidFill>
              </a:rPr>
              <a:t>: </a:t>
            </a:r>
            <a:r>
              <a:rPr lang="pl-PL" dirty="0">
                <a:solidFill>
                  <a:schemeClr val="tx1"/>
                </a:solidFill>
              </a:rPr>
              <a:t>123456789</a:t>
            </a:r>
          </a:p>
          <a:p>
            <a:r>
              <a:rPr lang="pl-PL" b="1" dirty="0" err="1">
                <a:solidFill>
                  <a:schemeClr val="tx1"/>
                </a:solidFill>
              </a:rPr>
              <a:t>Tax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b="1" dirty="0" err="1">
                <a:solidFill>
                  <a:schemeClr val="tx1"/>
                </a:solidFill>
              </a:rPr>
              <a:t>identity</a:t>
            </a:r>
            <a:r>
              <a:rPr lang="pl-PL" b="1" dirty="0">
                <a:solidFill>
                  <a:schemeClr val="tx1"/>
                </a:solidFill>
              </a:rPr>
              <a:t>: </a:t>
            </a:r>
            <a:r>
              <a:rPr lang="pl-PL" dirty="0">
                <a:solidFill>
                  <a:schemeClr val="tx1"/>
                </a:solidFill>
              </a:rPr>
              <a:t>22222222222</a:t>
            </a:r>
          </a:p>
        </p:txBody>
      </p:sp>
    </p:spTree>
    <p:extLst>
      <p:ext uri="{BB962C8B-B14F-4D97-AF65-F5344CB8AC3E}">
        <p14:creationId xmlns:p14="http://schemas.microsoft.com/office/powerpoint/2010/main" val="29827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4947" y="41905"/>
            <a:ext cx="10515600" cy="872836"/>
          </a:xfrm>
        </p:spPr>
        <p:txBody>
          <a:bodyPr/>
          <a:lstStyle/>
          <a:p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– my </a:t>
            </a:r>
            <a:r>
              <a:rPr lang="pl-PL" dirty="0" err="1"/>
              <a:t>experience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690" y="1590507"/>
            <a:ext cx="6690692" cy="351362"/>
          </a:xfrm>
          <a:ln>
            <a:solidFill>
              <a:srgbClr val="F78D28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dirty="0" err="1"/>
              <a:t>Easy</a:t>
            </a:r>
            <a:r>
              <a:rPr lang="pl-PL" sz="1800" dirty="0"/>
              <a:t> menu, </a:t>
            </a:r>
            <a:r>
              <a:rPr lang="pl-PL" sz="1800" dirty="0" err="1"/>
              <a:t>helps</a:t>
            </a:r>
            <a:r>
              <a:rPr lang="pl-PL" sz="1800" dirty="0"/>
              <a:t> to </a:t>
            </a:r>
            <a:r>
              <a:rPr lang="pl-PL" sz="1800" dirty="0" err="1"/>
              <a:t>keep</a:t>
            </a:r>
            <a:r>
              <a:rPr lang="pl-PL" sz="1800" dirty="0"/>
              <a:t> order of performer </a:t>
            </a:r>
            <a:r>
              <a:rPr lang="pl-PL" sz="1800" dirty="0" err="1"/>
              <a:t>tasks</a:t>
            </a:r>
            <a:endParaRPr lang="pl-PL" sz="18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7335CF9-A9C1-43F6-A6B3-AB08948A8945}"/>
              </a:ext>
            </a:extLst>
          </p:cNvPr>
          <p:cNvSpPr txBox="1">
            <a:spLocks/>
          </p:cNvSpPr>
          <p:nvPr/>
        </p:nvSpPr>
        <p:spPr>
          <a:xfrm>
            <a:off x="213690" y="2089983"/>
            <a:ext cx="11887200" cy="615279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 err="1"/>
              <a:t>Available</a:t>
            </a:r>
            <a:r>
              <a:rPr lang="pl-PL" sz="1800" dirty="0"/>
              <a:t> </a:t>
            </a:r>
            <a:r>
              <a:rPr lang="pl-PL" sz="1800" dirty="0" err="1"/>
              <a:t>templates</a:t>
            </a:r>
            <a:r>
              <a:rPr lang="pl-PL" sz="1800" dirty="0"/>
              <a:t>, </a:t>
            </a:r>
            <a:r>
              <a:rPr lang="pl-PL" sz="1800" dirty="0" err="1"/>
              <a:t>including</a:t>
            </a:r>
            <a:r>
              <a:rPr lang="pl-PL" sz="1800" dirty="0"/>
              <a:t> </a:t>
            </a:r>
            <a:r>
              <a:rPr lang="pl-PL" sz="1800" dirty="0" err="1"/>
              <a:t>required</a:t>
            </a:r>
            <a:r>
              <a:rPr lang="pl-PL" sz="1800" dirty="0"/>
              <a:t> </a:t>
            </a:r>
            <a:r>
              <a:rPr lang="pl-PL" sz="1800" dirty="0" err="1"/>
              <a:t>formats</a:t>
            </a:r>
            <a:r>
              <a:rPr lang="pl-PL" sz="1800" dirty="0"/>
              <a:t> of </a:t>
            </a:r>
            <a:r>
              <a:rPr lang="pl-PL" sz="1800" dirty="0" err="1"/>
              <a:t>audit</a:t>
            </a:r>
            <a:r>
              <a:rPr lang="pl-PL" sz="1800" dirty="0"/>
              <a:t> </a:t>
            </a:r>
            <a:r>
              <a:rPr lang="pl-PL" sz="1800" dirty="0" err="1"/>
              <a:t>reporting</a:t>
            </a:r>
            <a:r>
              <a:rPr lang="pl-PL" sz="1800" dirty="0"/>
              <a:t> - </a:t>
            </a:r>
            <a:r>
              <a:rPr lang="en-US" sz="1800" dirty="0"/>
              <a:t>helps forming audit opinion or other</a:t>
            </a:r>
            <a:r>
              <a:rPr lang="pl-PL" sz="1800" dirty="0"/>
              <a:t> </a:t>
            </a:r>
            <a:r>
              <a:rPr lang="pl-PL" sz="1800" dirty="0" err="1"/>
              <a:t>reports</a:t>
            </a:r>
            <a:r>
              <a:rPr lang="en-US" sz="1800" dirty="0"/>
              <a:t> as needed</a:t>
            </a:r>
            <a:r>
              <a:rPr lang="pl-PL" sz="1800" dirty="0"/>
              <a:t> as </a:t>
            </a:r>
            <a:r>
              <a:rPr lang="pl-PL" sz="1800" dirty="0" err="1"/>
              <a:t>well</a:t>
            </a:r>
            <a:r>
              <a:rPr lang="pl-PL" sz="1800" dirty="0"/>
              <a:t> as </a:t>
            </a:r>
            <a:r>
              <a:rPr lang="pl-PL" sz="1800" dirty="0" err="1"/>
              <a:t>summarize</a:t>
            </a:r>
            <a:r>
              <a:rPr lang="pl-PL" sz="1800" dirty="0"/>
              <a:t> k</a:t>
            </a:r>
            <a:r>
              <a:rPr lang="en-US" sz="1800" dirty="0" err="1"/>
              <a:t>ey</a:t>
            </a:r>
            <a:r>
              <a:rPr lang="en-US" sz="1800" dirty="0"/>
              <a:t> audit matters and EAR-</a:t>
            </a:r>
            <a:r>
              <a:rPr lang="pl-PL" sz="1800" dirty="0"/>
              <a:t> </a:t>
            </a:r>
            <a:r>
              <a:rPr lang="en-US" sz="1800" dirty="0"/>
              <a:t>extended audit reporting</a:t>
            </a:r>
            <a:endParaRPr lang="pl-PL" sz="18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5B51CC4-722E-4F26-8ACE-98AF503196D7}"/>
              </a:ext>
            </a:extLst>
          </p:cNvPr>
          <p:cNvSpPr txBox="1">
            <a:spLocks/>
          </p:cNvSpPr>
          <p:nvPr/>
        </p:nvSpPr>
        <p:spPr>
          <a:xfrm>
            <a:off x="202096" y="4743264"/>
            <a:ext cx="6702286" cy="354872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dirty="0" err="1"/>
              <a:t>Available</a:t>
            </a:r>
            <a:r>
              <a:rPr lang="pl-PL" sz="1800" dirty="0"/>
              <a:t> </a:t>
            </a:r>
            <a:r>
              <a:rPr lang="pl-PL" sz="1800" dirty="0" err="1"/>
              <a:t>audit</a:t>
            </a:r>
            <a:r>
              <a:rPr lang="pl-PL" sz="1800" dirty="0"/>
              <a:t> </a:t>
            </a:r>
            <a:r>
              <a:rPr lang="pl-PL" sz="1800" dirty="0" err="1"/>
              <a:t>standards</a:t>
            </a:r>
            <a:r>
              <a:rPr lang="pl-PL" sz="1800" dirty="0"/>
              <a:t> and law </a:t>
            </a:r>
            <a:r>
              <a:rPr lang="pl-PL" sz="1800" dirty="0" err="1"/>
              <a:t>regulations</a:t>
            </a:r>
            <a:endParaRPr lang="pl-PL" sz="18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C12BB7-12BC-4878-9D9F-86171DE5DD43}"/>
              </a:ext>
            </a:extLst>
          </p:cNvPr>
          <p:cNvSpPr txBox="1">
            <a:spLocks/>
          </p:cNvSpPr>
          <p:nvPr/>
        </p:nvSpPr>
        <p:spPr>
          <a:xfrm>
            <a:off x="202096" y="5764087"/>
            <a:ext cx="6702286" cy="377430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dirty="0"/>
              <a:t>On </a:t>
            </a:r>
            <a:r>
              <a:rPr lang="pl-PL" sz="1800" dirty="0" err="1"/>
              <a:t>line</a:t>
            </a:r>
            <a:r>
              <a:rPr lang="pl-PL" sz="1800" dirty="0"/>
              <a:t> </a:t>
            </a:r>
            <a:r>
              <a:rPr lang="pl-PL" sz="1800" dirty="0" err="1"/>
              <a:t>access</a:t>
            </a:r>
            <a:r>
              <a:rPr lang="pl-PL" sz="1800" dirty="0"/>
              <a:t> to </a:t>
            </a:r>
            <a:r>
              <a:rPr lang="pl-PL" sz="1800" dirty="0" err="1"/>
              <a:t>updated</a:t>
            </a:r>
            <a:r>
              <a:rPr lang="pl-PL" sz="1800" dirty="0"/>
              <a:t> </a:t>
            </a:r>
            <a:r>
              <a:rPr lang="pl-PL" sz="1800" dirty="0" err="1"/>
              <a:t>documentation</a:t>
            </a:r>
            <a:r>
              <a:rPr lang="pl-PL" sz="1800" dirty="0"/>
              <a:t> for </a:t>
            </a:r>
            <a:r>
              <a:rPr lang="pl-PL" sz="1800" dirty="0" err="1"/>
              <a:t>review</a:t>
            </a:r>
            <a:r>
              <a:rPr lang="pl-PL" sz="1800" dirty="0"/>
              <a:t> </a:t>
            </a:r>
            <a:r>
              <a:rPr lang="pl-PL" sz="1800" dirty="0" err="1"/>
              <a:t>purposes</a:t>
            </a:r>
            <a:endParaRPr lang="pl-PL" sz="180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762BA4A-367A-42AF-9C3F-AB20D6C7F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" r="29514"/>
          <a:stretch/>
        </p:blipFill>
        <p:spPr>
          <a:xfrm>
            <a:off x="7460974" y="4414324"/>
            <a:ext cx="4639916" cy="1842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74ADC13-7F5C-4CDA-ACFE-53D66E184306}"/>
              </a:ext>
            </a:extLst>
          </p:cNvPr>
          <p:cNvSpPr txBox="1">
            <a:spLocks/>
          </p:cNvSpPr>
          <p:nvPr/>
        </p:nvSpPr>
        <p:spPr>
          <a:xfrm>
            <a:off x="190501" y="4173061"/>
            <a:ext cx="8915399" cy="381364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dirty="0" err="1"/>
              <a:t>Possibility</a:t>
            </a:r>
            <a:r>
              <a:rPr lang="pl-PL" sz="1800" dirty="0"/>
              <a:t> of </a:t>
            </a:r>
            <a:r>
              <a:rPr lang="pl-PL" sz="1800" dirty="0" err="1"/>
              <a:t>attaching</a:t>
            </a:r>
            <a:r>
              <a:rPr lang="pl-PL" sz="1800" dirty="0"/>
              <a:t> </a:t>
            </a:r>
            <a:r>
              <a:rPr lang="pl-PL" sz="1800" dirty="0" err="1"/>
              <a:t>documents</a:t>
            </a:r>
            <a:r>
              <a:rPr lang="pl-PL" sz="1800" dirty="0"/>
              <a:t> in Power point, Word, Excel </a:t>
            </a:r>
            <a:r>
              <a:rPr lang="pl-PL" sz="1800" dirty="0" err="1"/>
              <a:t>or</a:t>
            </a:r>
            <a:r>
              <a:rPr lang="pl-PL" sz="1800" dirty="0"/>
              <a:t> </a:t>
            </a:r>
            <a:r>
              <a:rPr lang="pl-PL" sz="1800" dirty="0" err="1"/>
              <a:t>other</a:t>
            </a:r>
            <a:r>
              <a:rPr lang="pl-PL" sz="1800" dirty="0"/>
              <a:t> </a:t>
            </a:r>
            <a:r>
              <a:rPr lang="pl-PL" sz="1800" dirty="0" err="1"/>
              <a:t>applications</a:t>
            </a:r>
            <a:endParaRPr lang="pl-PL" sz="18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B4ED7A8-5BAC-4099-AF6D-E3E9CCB994B8}"/>
              </a:ext>
            </a:extLst>
          </p:cNvPr>
          <p:cNvSpPr txBox="1">
            <a:spLocks/>
          </p:cNvSpPr>
          <p:nvPr/>
        </p:nvSpPr>
        <p:spPr>
          <a:xfrm>
            <a:off x="334618" y="5268768"/>
            <a:ext cx="5748129" cy="387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8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2B5AAE9-67B0-461E-B64E-4321799645ED}"/>
              </a:ext>
            </a:extLst>
          </p:cNvPr>
          <p:cNvSpPr txBox="1">
            <a:spLocks/>
          </p:cNvSpPr>
          <p:nvPr/>
        </p:nvSpPr>
        <p:spPr>
          <a:xfrm>
            <a:off x="202096" y="5268537"/>
            <a:ext cx="6702286" cy="366424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dirty="0" err="1"/>
              <a:t>Excellent</a:t>
            </a:r>
            <a:r>
              <a:rPr lang="pl-PL" sz="1800" dirty="0"/>
              <a:t> </a:t>
            </a:r>
            <a:r>
              <a:rPr lang="pl-PL" sz="1800" dirty="0" err="1"/>
              <a:t>security</a:t>
            </a:r>
            <a:r>
              <a:rPr lang="pl-PL" sz="1800" dirty="0"/>
              <a:t> and </a:t>
            </a:r>
            <a:r>
              <a:rPr lang="pl-PL" sz="1800" dirty="0" err="1"/>
              <a:t>back</a:t>
            </a:r>
            <a:r>
              <a:rPr lang="pl-PL" sz="1800" dirty="0"/>
              <a:t> </a:t>
            </a:r>
            <a:r>
              <a:rPr lang="pl-PL" sz="1800" dirty="0" err="1"/>
              <a:t>ups</a:t>
            </a:r>
            <a:endParaRPr lang="pl-PL" sz="18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94EFF14-A248-49D3-AE9B-95C751CFA42F}"/>
              </a:ext>
            </a:extLst>
          </p:cNvPr>
          <p:cNvSpPr txBox="1">
            <a:spLocks/>
          </p:cNvSpPr>
          <p:nvPr/>
        </p:nvSpPr>
        <p:spPr>
          <a:xfrm>
            <a:off x="202096" y="6232503"/>
            <a:ext cx="6702286" cy="369331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dirty="0" err="1"/>
              <a:t>Available</a:t>
            </a:r>
            <a:r>
              <a:rPr lang="pl-PL" sz="1800" dirty="0"/>
              <a:t> </a:t>
            </a:r>
            <a:r>
              <a:rPr lang="pl-PL" sz="1800" dirty="0" err="1"/>
              <a:t>documentation</a:t>
            </a:r>
            <a:r>
              <a:rPr lang="pl-PL" sz="1800" dirty="0"/>
              <a:t> from </a:t>
            </a:r>
            <a:r>
              <a:rPr lang="pl-PL" sz="1800" dirty="0" err="1"/>
              <a:t>prior</a:t>
            </a:r>
            <a:r>
              <a:rPr lang="pl-PL" sz="1800" dirty="0"/>
              <a:t> </a:t>
            </a:r>
            <a:r>
              <a:rPr lang="pl-PL" sz="1800" dirty="0" err="1"/>
              <a:t>audits</a:t>
            </a:r>
            <a:endParaRPr lang="pl-PL" sz="180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B7DBAC2-CAE8-4853-AF02-97E1820EA85D}"/>
              </a:ext>
            </a:extLst>
          </p:cNvPr>
          <p:cNvSpPr txBox="1">
            <a:spLocks/>
          </p:cNvSpPr>
          <p:nvPr/>
        </p:nvSpPr>
        <p:spPr>
          <a:xfrm rot="20455371">
            <a:off x="1145037" y="1430848"/>
            <a:ext cx="8584519" cy="34011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l-PL" sz="4400" b="1" dirty="0" err="1"/>
              <a:t>Although</a:t>
            </a:r>
            <a:r>
              <a:rPr lang="pl-PL" sz="4400" b="1" dirty="0"/>
              <a:t> </a:t>
            </a:r>
            <a:r>
              <a:rPr lang="pl-PL" sz="4400" b="1" dirty="0" err="1"/>
              <a:t>initially</a:t>
            </a:r>
            <a:r>
              <a:rPr lang="pl-PL" sz="4400" b="1" dirty="0"/>
              <a:t> </a:t>
            </a:r>
            <a:r>
              <a:rPr lang="pl-PL" sz="4400" b="1" dirty="0" err="1"/>
              <a:t>it</a:t>
            </a:r>
            <a:r>
              <a:rPr lang="pl-PL" sz="4400" b="1" dirty="0"/>
              <a:t> </a:t>
            </a:r>
            <a:r>
              <a:rPr lang="pl-PL" sz="4400" b="1" dirty="0" err="1"/>
              <a:t>seemed</a:t>
            </a:r>
            <a:r>
              <a:rPr lang="pl-PL" sz="4400" b="1" dirty="0"/>
              <a:t> </a:t>
            </a:r>
            <a:r>
              <a:rPr lang="pl-PL" sz="4400" b="1" dirty="0" err="1"/>
              <a:t>impossible</a:t>
            </a:r>
            <a:r>
              <a:rPr lang="pl-PL" sz="4400" b="1" dirty="0"/>
              <a:t>, </a:t>
            </a:r>
            <a:r>
              <a:rPr lang="pl-PL" sz="4400" b="1" dirty="0" err="1"/>
              <a:t>difficult</a:t>
            </a:r>
            <a:r>
              <a:rPr lang="pl-PL" sz="4400" b="1" dirty="0"/>
              <a:t> and </a:t>
            </a:r>
            <a:r>
              <a:rPr lang="pl-PL" sz="4400" b="1" dirty="0" err="1"/>
              <a:t>unnecessary</a:t>
            </a:r>
            <a:r>
              <a:rPr lang="pl-PL" sz="4400" b="1" dirty="0"/>
              <a:t> </a:t>
            </a:r>
            <a:r>
              <a:rPr lang="pl-PL" sz="4400" b="1" dirty="0" err="1"/>
              <a:t>complication</a:t>
            </a:r>
            <a:r>
              <a:rPr lang="pl-PL" sz="4400" b="1" dirty="0"/>
              <a:t>, </a:t>
            </a:r>
            <a:r>
              <a:rPr lang="pl-PL" sz="4400" b="1" dirty="0" err="1"/>
              <a:t>it</a:t>
            </a:r>
            <a:r>
              <a:rPr lang="pl-PL" sz="4400" b="1" dirty="0"/>
              <a:t> </a:t>
            </a:r>
            <a:r>
              <a:rPr lang="pl-PL" sz="4400" b="1" dirty="0" err="1"/>
              <a:t>finally</a:t>
            </a:r>
            <a:r>
              <a:rPr lang="pl-PL" sz="4400" b="1" dirty="0"/>
              <a:t> </a:t>
            </a:r>
            <a:r>
              <a:rPr lang="pl-PL" sz="4400" b="1" dirty="0" err="1"/>
              <a:t>turned</a:t>
            </a:r>
            <a:r>
              <a:rPr lang="pl-PL" sz="4400" b="1" dirty="0"/>
              <a:t> out to be </a:t>
            </a:r>
            <a:r>
              <a:rPr lang="pl-PL" sz="4400" b="1" dirty="0" err="1"/>
              <a:t>tool</a:t>
            </a:r>
            <a:r>
              <a:rPr lang="pl-PL" sz="4400" b="1" dirty="0"/>
              <a:t>, </a:t>
            </a:r>
            <a:r>
              <a:rPr lang="pl-PL" sz="4400" b="1" dirty="0" err="1"/>
              <a:t>that</a:t>
            </a:r>
            <a:r>
              <a:rPr lang="pl-PL" sz="4400" b="1" dirty="0"/>
              <a:t> no one </a:t>
            </a:r>
            <a:r>
              <a:rPr lang="pl-PL" sz="4400" b="1" dirty="0" err="1"/>
              <a:t>could</a:t>
            </a:r>
            <a:r>
              <a:rPr lang="pl-PL" sz="4400" b="1" dirty="0"/>
              <a:t> live </a:t>
            </a:r>
            <a:r>
              <a:rPr lang="pl-PL" sz="4400" b="1" dirty="0" err="1"/>
              <a:t>without</a:t>
            </a:r>
            <a:r>
              <a:rPr lang="pl-PL" sz="4400" b="1" dirty="0"/>
              <a:t>.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8D02D2A-D15C-4138-8044-1A9E663E3C46}"/>
              </a:ext>
            </a:extLst>
          </p:cNvPr>
          <p:cNvSpPr/>
          <p:nvPr/>
        </p:nvSpPr>
        <p:spPr>
          <a:xfrm>
            <a:off x="202096" y="2844593"/>
            <a:ext cx="11872290" cy="646331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wrap="square">
            <a:spAutoFit/>
          </a:bodyPr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completeness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obligatory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helps remember all the work that needs to be done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course this does not replace professional judgement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97C153F-8BA7-4401-919C-A3F7321C8105}"/>
              </a:ext>
            </a:extLst>
          </p:cNvPr>
          <p:cNvSpPr/>
          <p:nvPr/>
        </p:nvSpPr>
        <p:spPr>
          <a:xfrm>
            <a:off x="190501" y="3649902"/>
            <a:ext cx="10755795" cy="369332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tool to comply with ISAs because it guides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through necessary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reuired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– my </a:t>
            </a:r>
            <a:r>
              <a:rPr lang="pl-PL" dirty="0" err="1"/>
              <a:t>teaching</a:t>
            </a:r>
            <a:r>
              <a:rPr lang="pl-PL" dirty="0"/>
              <a:t> </a:t>
            </a:r>
            <a:r>
              <a:rPr lang="pl-PL" dirty="0" err="1"/>
              <a:t>experience</a:t>
            </a:r>
            <a:endParaRPr lang="pl-PL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DE2B77DF-EC7E-4E13-AA39-AC61B9947C7E}"/>
              </a:ext>
            </a:extLst>
          </p:cNvPr>
          <p:cNvSpPr txBox="1">
            <a:spLocks/>
          </p:cNvSpPr>
          <p:nvPr/>
        </p:nvSpPr>
        <p:spPr>
          <a:xfrm>
            <a:off x="294860" y="2912248"/>
            <a:ext cx="8113644" cy="1490296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dirty="0"/>
              <a:t>The World Bank  (CFRR team), as part of Swiss </a:t>
            </a:r>
            <a:r>
              <a:rPr lang="pl-PL" sz="2200" dirty="0" err="1"/>
              <a:t>Contribution</a:t>
            </a:r>
            <a:r>
              <a:rPr lang="pl-PL" sz="2200" dirty="0"/>
              <a:t> </a:t>
            </a:r>
            <a:r>
              <a:rPr lang="pl-PL" sz="2200" dirty="0" err="1"/>
              <a:t>project</a:t>
            </a:r>
            <a:r>
              <a:rPr lang="pl-PL" sz="2200" dirty="0"/>
              <a:t>, </a:t>
            </a:r>
            <a:r>
              <a:rPr lang="pl-PL" sz="2200" dirty="0" err="1"/>
              <a:t>managed</a:t>
            </a:r>
            <a:r>
              <a:rPr lang="pl-PL" sz="2200" dirty="0"/>
              <a:t> to run </a:t>
            </a:r>
            <a:r>
              <a:rPr lang="pl-PL" sz="2200" dirty="0" err="1"/>
              <a:t>some</a:t>
            </a:r>
            <a:r>
              <a:rPr lang="pl-PL" sz="2200" dirty="0"/>
              <a:t> </a:t>
            </a:r>
            <a:r>
              <a:rPr lang="pl-PL" sz="2200" dirty="0" err="1"/>
              <a:t>educational</a:t>
            </a:r>
            <a:r>
              <a:rPr lang="pl-PL" sz="2200" dirty="0"/>
              <a:t> </a:t>
            </a:r>
            <a:r>
              <a:rPr lang="pl-PL" sz="2200" dirty="0" err="1"/>
              <a:t>projects</a:t>
            </a:r>
            <a:r>
              <a:rPr lang="pl-PL" sz="2200" dirty="0"/>
              <a:t> </a:t>
            </a:r>
            <a:r>
              <a:rPr lang="pl-PL" sz="2200" dirty="0" err="1"/>
              <a:t>aimed</a:t>
            </a:r>
            <a:r>
              <a:rPr lang="pl-PL" sz="2200" dirty="0"/>
              <a:t> </a:t>
            </a:r>
            <a:r>
              <a:rPr lang="pl-PL" sz="2200" dirty="0" err="1"/>
              <a:t>at</a:t>
            </a:r>
            <a:r>
              <a:rPr lang="pl-PL" sz="2200" dirty="0"/>
              <a:t> </a:t>
            </a:r>
            <a:r>
              <a:rPr lang="pl-PL" sz="2200" dirty="0" err="1"/>
              <a:t>promoting</a:t>
            </a:r>
            <a:r>
              <a:rPr lang="pl-PL" sz="2200" dirty="0"/>
              <a:t> ISA and </a:t>
            </a:r>
            <a:r>
              <a:rPr lang="pl-PL" sz="2200" dirty="0" err="1"/>
              <a:t>audit</a:t>
            </a:r>
            <a:r>
              <a:rPr lang="pl-PL" sz="2200" dirty="0"/>
              <a:t> </a:t>
            </a:r>
            <a:r>
              <a:rPr lang="pl-PL" sz="2200" dirty="0" err="1"/>
              <a:t>tools</a:t>
            </a:r>
            <a:r>
              <a:rPr lang="pl-PL" sz="2200" dirty="0"/>
              <a:t> </a:t>
            </a:r>
            <a:r>
              <a:rPr lang="pl-PL" sz="2200" dirty="0" err="1"/>
              <a:t>generally</a:t>
            </a:r>
            <a:r>
              <a:rPr lang="pl-PL" sz="2200" dirty="0"/>
              <a:t> </a:t>
            </a:r>
            <a:r>
              <a:rPr lang="pl-PL" sz="2200" dirty="0" err="1"/>
              <a:t>among</a:t>
            </a:r>
            <a:r>
              <a:rPr lang="pl-PL" sz="2200" dirty="0"/>
              <a:t> </a:t>
            </a:r>
            <a:r>
              <a:rPr lang="pl-PL" sz="2200" dirty="0" err="1"/>
              <a:t>students</a:t>
            </a:r>
            <a:r>
              <a:rPr lang="pl-PL" sz="2200" dirty="0"/>
              <a:t> on </a:t>
            </a:r>
            <a:r>
              <a:rPr lang="pl-PL" sz="2200" dirty="0" err="1"/>
              <a:t>some</a:t>
            </a:r>
            <a:r>
              <a:rPr lang="pl-PL" sz="2200" dirty="0"/>
              <a:t> </a:t>
            </a:r>
            <a:r>
              <a:rPr lang="pl-PL" sz="2200" dirty="0" err="1"/>
              <a:t>Polish</a:t>
            </a:r>
            <a:r>
              <a:rPr lang="pl-PL" sz="2200" dirty="0"/>
              <a:t> </a:t>
            </a:r>
            <a:r>
              <a:rPr lang="pl-PL" sz="2200" dirty="0" err="1"/>
              <a:t>universities</a:t>
            </a:r>
            <a:r>
              <a:rPr lang="pl-PL" sz="2200" dirty="0"/>
              <a:t>.</a:t>
            </a:r>
          </a:p>
        </p:txBody>
      </p:sp>
      <p:pic>
        <p:nvPicPr>
          <p:cNvPr id="10" name="Obraz 9" descr="Obraz zawierający obiekt&#10;&#10;Opis wygenerowany przy wysokim poziomie pewności">
            <a:extLst>
              <a:ext uri="{FF2B5EF4-FFF2-40B4-BE49-F238E27FC236}">
                <a16:creationId xmlns:a16="http://schemas.microsoft.com/office/drawing/2014/main" id="{DCD7F61C-D644-4493-9BF6-3A7B3416A5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17071" t="21307" r="14600" b="18595"/>
          <a:stretch/>
        </p:blipFill>
        <p:spPr>
          <a:xfrm>
            <a:off x="8587409" y="1541335"/>
            <a:ext cx="3723860" cy="3275200"/>
          </a:xfrm>
          <a:prstGeom prst="rect">
            <a:avLst/>
          </a:prstGeom>
        </p:spPr>
      </p:pic>
      <p:sp>
        <p:nvSpPr>
          <p:cNvPr id="12" name="Symbol zastępczy zawartości 4">
            <a:extLst>
              <a:ext uri="{FF2B5EF4-FFF2-40B4-BE49-F238E27FC236}">
                <a16:creationId xmlns:a16="http://schemas.microsoft.com/office/drawing/2014/main" id="{C4089D64-609A-4A5E-AE12-2DBB0EE39779}"/>
              </a:ext>
            </a:extLst>
          </p:cNvPr>
          <p:cNvSpPr txBox="1">
            <a:spLocks/>
          </p:cNvSpPr>
          <p:nvPr/>
        </p:nvSpPr>
        <p:spPr>
          <a:xfrm>
            <a:off x="294860" y="5510030"/>
            <a:ext cx="8113644" cy="983835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/>
              <a:t>T</a:t>
            </a:r>
            <a:r>
              <a:rPr lang="en-US" sz="2400" dirty="0"/>
              <a:t>his is a great possibility to support training and teaching </a:t>
            </a:r>
            <a:r>
              <a:rPr lang="pl-PL" sz="2400" dirty="0"/>
              <a:t>o</a:t>
            </a:r>
            <a:r>
              <a:rPr lang="en-US" sz="2400" dirty="0"/>
              <a:t>n universities</a:t>
            </a:r>
            <a:r>
              <a:rPr lang="pl-PL" sz="2400" dirty="0"/>
              <a:t> and </a:t>
            </a:r>
            <a:r>
              <a:rPr lang="pl-PL" sz="2400" dirty="0" err="1"/>
              <a:t>finally</a:t>
            </a:r>
            <a:r>
              <a:rPr lang="pl-PL" sz="2400" dirty="0"/>
              <a:t> </a:t>
            </a:r>
            <a:r>
              <a:rPr lang="pl-PL" sz="2400" dirty="0" err="1"/>
              <a:t>get</a:t>
            </a:r>
            <a:r>
              <a:rPr lang="pl-PL" sz="2400" dirty="0"/>
              <a:t> </a:t>
            </a:r>
            <a:r>
              <a:rPr lang="pl-PL" sz="2400" dirty="0" err="1"/>
              <a:t>people</a:t>
            </a:r>
            <a:r>
              <a:rPr lang="pl-PL" sz="2400" dirty="0"/>
              <a:t> </a:t>
            </a:r>
            <a:r>
              <a:rPr lang="pl-PL" sz="2400" dirty="0" err="1"/>
              <a:t>used</a:t>
            </a:r>
            <a:r>
              <a:rPr lang="pl-PL" sz="2400" dirty="0"/>
              <a:t> to </a:t>
            </a:r>
            <a:r>
              <a:rPr lang="pl-PL" sz="2400" dirty="0" err="1"/>
              <a:t>electronic</a:t>
            </a:r>
            <a:r>
              <a:rPr lang="pl-PL" sz="2400" dirty="0"/>
              <a:t> </a:t>
            </a:r>
            <a:r>
              <a:rPr lang="pl-PL" sz="2400" dirty="0" err="1"/>
              <a:t>solutions</a:t>
            </a:r>
            <a:r>
              <a:rPr lang="pl-PL" sz="2400" dirty="0"/>
              <a:t> </a:t>
            </a:r>
            <a:r>
              <a:rPr lang="pl-PL" sz="2400" dirty="0" err="1"/>
              <a:t>which</a:t>
            </a:r>
            <a:r>
              <a:rPr lang="pl-PL" sz="2400" dirty="0"/>
              <a:t> </a:t>
            </a:r>
            <a:r>
              <a:rPr lang="pl-PL" sz="2400" dirty="0" err="1"/>
              <a:t>they</a:t>
            </a:r>
            <a:r>
              <a:rPr lang="pl-PL" sz="2400" dirty="0"/>
              <a:t> </a:t>
            </a:r>
            <a:r>
              <a:rPr lang="pl-PL" sz="2400" dirty="0" err="1"/>
              <a:t>successfully</a:t>
            </a:r>
            <a:r>
              <a:rPr lang="pl-PL" sz="2400" dirty="0"/>
              <a:t> </a:t>
            </a:r>
            <a:r>
              <a:rPr lang="pl-PL" sz="2400" dirty="0" err="1"/>
              <a:t>use</a:t>
            </a:r>
            <a:r>
              <a:rPr lang="pl-PL" sz="2400" dirty="0"/>
              <a:t> in the </a:t>
            </a:r>
            <a:r>
              <a:rPr lang="pl-PL" sz="2400" dirty="0" err="1"/>
              <a:t>future</a:t>
            </a:r>
            <a:r>
              <a:rPr lang="pl-PL" sz="2400" dirty="0"/>
              <a:t>.</a:t>
            </a:r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15D32D84-424D-44AA-AF36-42EAC5C08B95}"/>
              </a:ext>
            </a:extLst>
          </p:cNvPr>
          <p:cNvSpPr txBox="1">
            <a:spLocks/>
          </p:cNvSpPr>
          <p:nvPr/>
        </p:nvSpPr>
        <p:spPr>
          <a:xfrm>
            <a:off x="294860" y="4532190"/>
            <a:ext cx="8113644" cy="848194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dirty="0"/>
              <a:t>C</a:t>
            </a:r>
            <a:r>
              <a:rPr lang="en-US" sz="2200" dirty="0" err="1"/>
              <a:t>ompanies</a:t>
            </a:r>
            <a:r>
              <a:rPr lang="en-US" sz="2200" dirty="0"/>
              <a:t> often are ready to give </a:t>
            </a:r>
            <a:r>
              <a:rPr lang="en-US" sz="2200" b="1" dirty="0"/>
              <a:t>free access </a:t>
            </a:r>
            <a:r>
              <a:rPr lang="en-US" sz="2200" dirty="0"/>
              <a:t>to </a:t>
            </a:r>
            <a:r>
              <a:rPr lang="en-US" sz="2200" b="1" dirty="0"/>
              <a:t>demo versions </a:t>
            </a:r>
            <a:r>
              <a:rPr lang="en-US" sz="2200" dirty="0"/>
              <a:t>to be used </a:t>
            </a:r>
            <a:r>
              <a:rPr lang="en-US" sz="2200" b="1" dirty="0"/>
              <a:t>for </a:t>
            </a:r>
            <a:r>
              <a:rPr lang="en-US" sz="2200" b="1" dirty="0" err="1"/>
              <a:t>te</a:t>
            </a:r>
            <a:r>
              <a:rPr lang="pl-PL" sz="2200" b="1" dirty="0"/>
              <a:t>a</a:t>
            </a:r>
            <a:r>
              <a:rPr lang="en-US" sz="2200" b="1" dirty="0" err="1"/>
              <a:t>ching</a:t>
            </a:r>
            <a:r>
              <a:rPr lang="en-US" sz="2200" b="1" dirty="0"/>
              <a:t> purposes</a:t>
            </a:r>
            <a:endParaRPr lang="pl-PL" sz="2200" dirty="0"/>
          </a:p>
        </p:txBody>
      </p:sp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id="{40DF3B37-0D1F-4B0A-A399-C46068C31D01}"/>
              </a:ext>
            </a:extLst>
          </p:cNvPr>
          <p:cNvSpPr txBox="1">
            <a:spLocks/>
          </p:cNvSpPr>
          <p:nvPr/>
        </p:nvSpPr>
        <p:spPr>
          <a:xfrm>
            <a:off x="294860" y="1734874"/>
            <a:ext cx="8113644" cy="983835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 err="1"/>
              <a:t>Understanding</a:t>
            </a:r>
            <a:r>
              <a:rPr lang="pl-PL" sz="2400" dirty="0"/>
              <a:t> ISA </a:t>
            </a:r>
            <a:r>
              <a:rPr lang="pl-PL" sz="2400" dirty="0" err="1"/>
              <a:t>at</a:t>
            </a:r>
            <a:r>
              <a:rPr lang="pl-PL" sz="2400" dirty="0"/>
              <a:t> </a:t>
            </a:r>
            <a:r>
              <a:rPr lang="pl-PL" sz="2400" dirty="0" err="1"/>
              <a:t>early</a:t>
            </a:r>
            <a:r>
              <a:rPr lang="pl-PL" sz="2400" dirty="0"/>
              <a:t> </a:t>
            </a:r>
            <a:r>
              <a:rPr lang="pl-PL" sz="2400" dirty="0" err="1"/>
              <a:t>stage</a:t>
            </a:r>
            <a:r>
              <a:rPr lang="pl-PL" sz="2400" dirty="0"/>
              <a:t> (</a:t>
            </a:r>
            <a:r>
              <a:rPr lang="pl-PL" sz="2400" dirty="0" err="1"/>
              <a:t>studying</a:t>
            </a:r>
            <a:r>
              <a:rPr lang="pl-PL" sz="2400" dirty="0"/>
              <a:t> on </a:t>
            </a:r>
            <a:r>
              <a:rPr lang="pl-PL" sz="2400" dirty="0" err="1"/>
              <a:t>university</a:t>
            </a:r>
            <a:r>
              <a:rPr lang="pl-PL" sz="2400" dirty="0"/>
              <a:t>) </a:t>
            </a:r>
            <a:r>
              <a:rPr lang="pl-PL" sz="2400" dirty="0" err="1"/>
              <a:t>is</a:t>
            </a:r>
            <a:r>
              <a:rPr lang="pl-PL" sz="2400" dirty="0"/>
              <a:t> a </a:t>
            </a:r>
            <a:r>
              <a:rPr lang="pl-PL" sz="2400" dirty="0" err="1"/>
              <a:t>key</a:t>
            </a:r>
            <a:r>
              <a:rPr lang="pl-PL" sz="2400" dirty="0"/>
              <a:t> step to be </a:t>
            </a:r>
            <a:r>
              <a:rPr lang="pl-PL" sz="2400" dirty="0" err="1"/>
              <a:t>successful</a:t>
            </a:r>
            <a:r>
              <a:rPr lang="pl-PL" sz="2400" dirty="0"/>
              <a:t> in </a:t>
            </a:r>
            <a:r>
              <a:rPr lang="pl-PL" sz="2400" dirty="0" err="1"/>
              <a:t>applying</a:t>
            </a:r>
            <a:r>
              <a:rPr lang="pl-PL" sz="2400" dirty="0"/>
              <a:t> </a:t>
            </a:r>
            <a:r>
              <a:rPr lang="pl-PL" sz="2400" dirty="0" err="1"/>
              <a:t>standards</a:t>
            </a:r>
            <a:r>
              <a:rPr lang="pl-PL" sz="2400" dirty="0"/>
              <a:t> in </a:t>
            </a:r>
            <a:r>
              <a:rPr lang="pl-PL" sz="2400" dirty="0" err="1"/>
              <a:t>practice</a:t>
            </a:r>
            <a:r>
              <a:rPr lang="pl-PL" sz="2400" dirty="0"/>
              <a:t> in the </a:t>
            </a:r>
            <a:r>
              <a:rPr lang="pl-PL" sz="2400" dirty="0" err="1"/>
              <a:t>future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2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Change</a:t>
            </a:r>
            <a:r>
              <a:rPr lang="pl-PL" dirty="0"/>
              <a:t> from </a:t>
            </a:r>
            <a:r>
              <a:rPr lang="pl-PL" dirty="0" err="1"/>
              <a:t>paper</a:t>
            </a:r>
            <a:r>
              <a:rPr lang="pl-PL" dirty="0"/>
              <a:t> to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based</a:t>
            </a:r>
            <a:br>
              <a:rPr lang="pl-PL" dirty="0"/>
            </a:br>
            <a:r>
              <a:rPr lang="pl-PL" dirty="0"/>
              <a:t>challenge and </a:t>
            </a:r>
            <a:r>
              <a:rPr lang="pl-PL" dirty="0" err="1"/>
              <a:t>convenience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473111-3703-4B7A-87DD-1FA0D1B4D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t="33918" b="31696"/>
          <a:stretch/>
        </p:blipFill>
        <p:spPr>
          <a:xfrm>
            <a:off x="194389" y="1660008"/>
            <a:ext cx="11803221" cy="40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01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Change</a:t>
            </a:r>
            <a:r>
              <a:rPr lang="pl-PL" dirty="0"/>
              <a:t> from </a:t>
            </a:r>
            <a:r>
              <a:rPr lang="pl-PL" dirty="0" err="1"/>
              <a:t>paper</a:t>
            </a:r>
            <a:r>
              <a:rPr lang="pl-PL" dirty="0"/>
              <a:t> to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based</a:t>
            </a:r>
            <a:br>
              <a:rPr lang="pl-PL" dirty="0"/>
            </a:br>
            <a:r>
              <a:rPr lang="pl-PL" dirty="0"/>
              <a:t>challenge and </a:t>
            </a:r>
            <a:r>
              <a:rPr lang="pl-PL" dirty="0" err="1"/>
              <a:t>convenience</a:t>
            </a:r>
            <a:endParaRPr lang="pl-PL" dirty="0"/>
          </a:p>
        </p:txBody>
      </p:sp>
      <p:pic>
        <p:nvPicPr>
          <p:cNvPr id="4" name="Obraz 3" descr="Obraz zawierający niebo, grupa, osoba, zewnętrzne&#10;&#10;Opis wygenerowany przy wysokim poziomie pewności">
            <a:extLst>
              <a:ext uri="{FF2B5EF4-FFF2-40B4-BE49-F238E27FC236}">
                <a16:creationId xmlns:a16="http://schemas.microsoft.com/office/drawing/2014/main" id="{8C5CB40C-D3B3-4003-B047-F6EB1026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81" y="1777639"/>
            <a:ext cx="12271081" cy="43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4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Polish</a:t>
            </a:r>
            <a:r>
              <a:rPr lang="pl-PL" dirty="0"/>
              <a:t> (and not </a:t>
            </a:r>
            <a:r>
              <a:rPr lang="pl-PL" dirty="0" err="1"/>
              <a:t>only</a:t>
            </a:r>
            <a:r>
              <a:rPr lang="pl-PL" dirty="0"/>
              <a:t>) </a:t>
            </a:r>
            <a:r>
              <a:rPr lang="pl-PL" dirty="0" err="1"/>
              <a:t>experience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2CBCD90-7A63-4B6D-9F37-8ACDF51EA4E6}"/>
              </a:ext>
            </a:extLst>
          </p:cNvPr>
          <p:cNvSpPr/>
          <p:nvPr/>
        </p:nvSpPr>
        <p:spPr>
          <a:xfrm>
            <a:off x="540415" y="1678264"/>
            <a:ext cx="7397638" cy="646331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rofessional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bodies (like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Chambers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Auditors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help auditors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access to audit software;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560990C-69B1-4143-B8ED-FC856D5B3F9C}"/>
              </a:ext>
            </a:extLst>
          </p:cNvPr>
          <p:cNvSpPr/>
          <p:nvPr/>
        </p:nvSpPr>
        <p:spPr>
          <a:xfrm>
            <a:off x="537490" y="4777963"/>
            <a:ext cx="7400565" cy="1200329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Slovenia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small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hey decided to go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solution and auditors started to use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help was needed at the beginning to make them understand the tool well;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E1C4E26D-366D-49A1-A287-1D0247FC8F03}"/>
              </a:ext>
            </a:extLst>
          </p:cNvPr>
          <p:cNvSpPr/>
          <p:nvPr/>
        </p:nvSpPr>
        <p:spPr>
          <a:xfrm>
            <a:off x="537490" y="2828610"/>
            <a:ext cx="7400564" cy="1477328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Thre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plenty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market, but PIBR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not want to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there was a fear this would distort competition on the market</a:t>
            </a:r>
            <a:r>
              <a:rPr lang="en-US" dirty="0"/>
              <a:t>;</a:t>
            </a:r>
            <a:endParaRPr lang="pl-PL" dirty="0"/>
          </a:p>
          <a:p>
            <a:pPr algn="just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negotiations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developed by one of the professional bodies outside the country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Poland;</a:t>
            </a:r>
          </a:p>
        </p:txBody>
      </p:sp>
      <p:pic>
        <p:nvPicPr>
          <p:cNvPr id="5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F2E4ED87-40C0-4555-A76D-B9CC32E7C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43" t="4876" r="3625" b="19469"/>
          <a:stretch/>
        </p:blipFill>
        <p:spPr>
          <a:xfrm>
            <a:off x="8184891" y="1320453"/>
            <a:ext cx="3432315" cy="4850459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D40ECB42-6220-4DEF-AF57-5A4AF897D094}"/>
              </a:ext>
            </a:extLst>
          </p:cNvPr>
          <p:cNvSpPr/>
          <p:nvPr/>
        </p:nvSpPr>
        <p:spPr>
          <a:xfrm rot="21149041">
            <a:off x="8232620" y="4978512"/>
            <a:ext cx="1057484" cy="799229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E7F62E07-6B2C-4F8C-B614-039D3D2ACA42}"/>
              </a:ext>
            </a:extLst>
          </p:cNvPr>
          <p:cNvSpPr/>
          <p:nvPr/>
        </p:nvSpPr>
        <p:spPr>
          <a:xfrm rot="21149041">
            <a:off x="8518597" y="1308319"/>
            <a:ext cx="3095634" cy="2807219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81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8248" y="1799120"/>
            <a:ext cx="11050656" cy="771802"/>
          </a:xfrm>
          <a:ln>
            <a:solidFill>
              <a:srgbClr val="F78D28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documentation</a:t>
            </a:r>
            <a:r>
              <a:rPr lang="pl-PL" dirty="0"/>
              <a:t> – </a:t>
            </a:r>
            <a:r>
              <a:rPr lang="pl-PL" dirty="0" err="1"/>
              <a:t>importance</a:t>
            </a:r>
            <a:r>
              <a:rPr lang="pl-PL" dirty="0"/>
              <a:t>, </a:t>
            </a:r>
            <a:r>
              <a:rPr lang="pl-PL" dirty="0" err="1"/>
              <a:t>mitigation</a:t>
            </a:r>
            <a:r>
              <a:rPr lang="pl-PL" dirty="0"/>
              <a:t> of </a:t>
            </a:r>
            <a:r>
              <a:rPr lang="pl-PL" dirty="0" err="1"/>
              <a:t>risks</a:t>
            </a:r>
            <a:endParaRPr lang="pl-PL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168D3A5-7ED0-44E1-8F85-2B46F4546EED}"/>
              </a:ext>
            </a:extLst>
          </p:cNvPr>
          <p:cNvSpPr txBox="1">
            <a:spLocks/>
          </p:cNvSpPr>
          <p:nvPr/>
        </p:nvSpPr>
        <p:spPr>
          <a:xfrm>
            <a:off x="570672" y="2689551"/>
            <a:ext cx="11050656" cy="749474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Paper </a:t>
            </a:r>
            <a:r>
              <a:rPr lang="pl-PL" dirty="0" err="1"/>
              <a:t>based</a:t>
            </a:r>
            <a:r>
              <a:rPr lang="pl-PL" dirty="0"/>
              <a:t> versus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files</a:t>
            </a:r>
            <a:endParaRPr lang="pl-PL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BF5FFDB-09E7-4CBB-AFF9-9F140DE68DDD}"/>
              </a:ext>
            </a:extLst>
          </p:cNvPr>
          <p:cNvSpPr txBox="1">
            <a:spLocks/>
          </p:cNvSpPr>
          <p:nvPr/>
        </p:nvSpPr>
        <p:spPr>
          <a:xfrm>
            <a:off x="570672" y="3610662"/>
            <a:ext cx="11050656" cy="702031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tools</a:t>
            </a: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sz="11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622F25-838A-42A9-8395-6719B950F1B4}"/>
              </a:ext>
            </a:extLst>
          </p:cNvPr>
          <p:cNvSpPr txBox="1">
            <a:spLocks/>
          </p:cNvSpPr>
          <p:nvPr/>
        </p:nvSpPr>
        <p:spPr>
          <a:xfrm>
            <a:off x="570672" y="4457826"/>
            <a:ext cx="11050656" cy="889621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 err="1"/>
              <a:t>Change</a:t>
            </a:r>
            <a:r>
              <a:rPr lang="pl-PL" dirty="0"/>
              <a:t> from </a:t>
            </a:r>
            <a:r>
              <a:rPr lang="pl-PL" dirty="0" err="1"/>
              <a:t>paper</a:t>
            </a:r>
            <a:r>
              <a:rPr lang="pl-PL" dirty="0"/>
              <a:t> to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– big challenge and </a:t>
            </a:r>
            <a:r>
              <a:rPr lang="pl-PL" dirty="0" err="1"/>
              <a:t>great</a:t>
            </a:r>
            <a:r>
              <a:rPr lang="pl-PL" dirty="0"/>
              <a:t> </a:t>
            </a:r>
            <a:r>
              <a:rPr lang="pl-PL" dirty="0" err="1"/>
              <a:t>help</a:t>
            </a:r>
            <a:endParaRPr lang="pl-PL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89D192D-2AFD-4C5E-82F3-ADF6DB0FDA86}"/>
              </a:ext>
            </a:extLst>
          </p:cNvPr>
          <p:cNvSpPr txBox="1">
            <a:spLocks/>
          </p:cNvSpPr>
          <p:nvPr/>
        </p:nvSpPr>
        <p:spPr>
          <a:xfrm>
            <a:off x="558248" y="5492580"/>
            <a:ext cx="11050656" cy="1010061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U</a:t>
            </a:r>
            <a:r>
              <a:rPr lang="en-US" dirty="0"/>
              <a:t>sing software based methodologies for training and teaching audit standards and their practical application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4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experience</a:t>
            </a:r>
            <a:r>
              <a:rPr lang="pl-PL" dirty="0"/>
              <a:t> –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statistics</a:t>
            </a:r>
            <a:endParaRPr lang="pl-PL" dirty="0"/>
          </a:p>
        </p:txBody>
      </p:sp>
      <p:pic>
        <p:nvPicPr>
          <p:cNvPr id="7" name="Obraz 6" descr="Obraz zawierający sylwetka&#10;&#10;Opis wygenerowany przy wysokim poziomie pewności">
            <a:extLst>
              <a:ext uri="{FF2B5EF4-FFF2-40B4-BE49-F238E27FC236}">
                <a16:creationId xmlns:a16="http://schemas.microsoft.com/office/drawing/2014/main" id="{B5A1DCE6-CD1D-4D39-92D1-48305201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173" y="1503317"/>
            <a:ext cx="5561205" cy="536019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47809DD-8FBE-4D46-B951-305DCF8F9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181" y="2756048"/>
            <a:ext cx="2350691" cy="1368102"/>
          </a:xfrm>
          <a:prstGeom prst="rect">
            <a:avLst/>
          </a:prstGeom>
        </p:spPr>
      </p:pic>
      <p:pic>
        <p:nvPicPr>
          <p:cNvPr id="1026" name="Picture 2" descr="Podobny obraz">
            <a:hlinkClick r:id="rId4"/>
            <a:extLst>
              <a:ext uri="{FF2B5EF4-FFF2-40B4-BE49-F238E27FC236}">
                <a16:creationId xmlns:a16="http://schemas.microsoft.com/office/drawing/2014/main" id="{4A9D7573-B035-4678-BD09-D7A6FE42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01" y="954444"/>
            <a:ext cx="4182107" cy="240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A06C5EE-5F3D-4936-B0BB-EAE27C1435DA}"/>
              </a:ext>
            </a:extLst>
          </p:cNvPr>
          <p:cNvSpPr txBox="1"/>
          <p:nvPr/>
        </p:nvSpPr>
        <p:spPr>
          <a:xfrm>
            <a:off x="1808610" y="4214274"/>
            <a:ext cx="357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/>
              <a:t>ca 7 </a:t>
            </a:r>
            <a:r>
              <a:rPr lang="pl-PL" sz="2800" b="1" dirty="0" err="1"/>
              <a:t>thousand</a:t>
            </a:r>
            <a:r>
              <a:rPr lang="pl-PL" sz="2800" b="1" dirty="0"/>
              <a:t> </a:t>
            </a:r>
            <a:r>
              <a:rPr lang="pl-PL" sz="2800" b="1" dirty="0" err="1"/>
              <a:t>auditors</a:t>
            </a:r>
            <a:endParaRPr lang="pl-PL" sz="2800" b="1" dirty="0"/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3F3D5D21-0016-4665-AE49-CE13DEA3A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482899"/>
              </p:ext>
            </p:extLst>
          </p:nvPr>
        </p:nvGraphicFramePr>
        <p:xfrm>
          <a:off x="7328101" y="39846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37C9F9F-55E8-4E8D-8642-4033599693D9}"/>
              </a:ext>
            </a:extLst>
          </p:cNvPr>
          <p:cNvSpPr txBox="1"/>
          <p:nvPr/>
        </p:nvSpPr>
        <p:spPr>
          <a:xfrm>
            <a:off x="1404203" y="4737494"/>
            <a:ext cx="4691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ca 3 </a:t>
            </a:r>
            <a:r>
              <a:rPr lang="pl-PL" sz="2800" b="1" dirty="0" err="1"/>
              <a:t>thousands</a:t>
            </a:r>
            <a:r>
              <a:rPr lang="pl-PL" sz="2800" b="1" dirty="0"/>
              <a:t> </a:t>
            </a:r>
            <a:r>
              <a:rPr lang="pl-PL" sz="2800" b="1" dirty="0" err="1"/>
              <a:t>active</a:t>
            </a:r>
            <a:r>
              <a:rPr lang="pl-PL" sz="2800" b="1" dirty="0"/>
              <a:t> </a:t>
            </a:r>
            <a:r>
              <a:rPr lang="pl-PL" sz="2800" b="1" dirty="0" err="1"/>
              <a:t>auditors</a:t>
            </a:r>
            <a:endParaRPr lang="pl-PL" sz="2800" b="1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975814C-3ABE-437C-B2FF-6D896AD8AB33}"/>
              </a:ext>
            </a:extLst>
          </p:cNvPr>
          <p:cNvSpPr txBox="1"/>
          <p:nvPr/>
        </p:nvSpPr>
        <p:spPr>
          <a:xfrm>
            <a:off x="6617800" y="3440099"/>
            <a:ext cx="508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Top ten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companies</a:t>
            </a:r>
            <a:r>
              <a:rPr lang="pl-PL" dirty="0"/>
              <a:t> (</a:t>
            </a:r>
            <a:r>
              <a:rPr lang="pl-PL" dirty="0" err="1"/>
              <a:t>based</a:t>
            </a:r>
            <a:r>
              <a:rPr lang="pl-PL" dirty="0"/>
              <a:t> on numer of </a:t>
            </a:r>
            <a:r>
              <a:rPr lang="pl-PL" dirty="0" err="1"/>
              <a:t>audits</a:t>
            </a:r>
            <a:r>
              <a:rPr lang="pl-PL" dirty="0"/>
              <a:t>)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2B0E3F3-458D-4E03-8B0E-C19FE3FA622E}"/>
              </a:ext>
            </a:extLst>
          </p:cNvPr>
          <p:cNvSpPr txBox="1"/>
          <p:nvPr/>
        </p:nvSpPr>
        <p:spPr>
          <a:xfrm>
            <a:off x="7101972" y="360605"/>
            <a:ext cx="460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Audit</a:t>
            </a:r>
            <a:r>
              <a:rPr lang="pl-PL" dirty="0"/>
              <a:t> market in Poland </a:t>
            </a:r>
            <a:r>
              <a:rPr lang="pl-PL" dirty="0" err="1"/>
              <a:t>based</a:t>
            </a:r>
            <a:r>
              <a:rPr lang="pl-PL" dirty="0"/>
              <a:t> on </a:t>
            </a:r>
            <a:r>
              <a:rPr lang="pl-PL" dirty="0" err="1"/>
              <a:t>assets</a:t>
            </a:r>
            <a:r>
              <a:rPr lang="pl-PL" dirty="0"/>
              <a:t> </a:t>
            </a:r>
            <a:r>
              <a:rPr lang="pl-PL" dirty="0" err="1"/>
              <a:t>audited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75E0C81-9CAB-4CBE-8A67-DE1EAC9DCE8A}"/>
              </a:ext>
            </a:extLst>
          </p:cNvPr>
          <p:cNvSpPr txBox="1"/>
          <p:nvPr/>
        </p:nvSpPr>
        <p:spPr>
          <a:xfrm>
            <a:off x="2749433" y="5260714"/>
            <a:ext cx="2198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 err="1"/>
              <a:t>Average</a:t>
            </a:r>
            <a:r>
              <a:rPr lang="pl-PL" sz="2400" i="1" dirty="0"/>
              <a:t> </a:t>
            </a:r>
            <a:r>
              <a:rPr lang="pl-PL" sz="2400" i="1" dirty="0" err="1"/>
              <a:t>age</a:t>
            </a:r>
            <a:r>
              <a:rPr lang="pl-PL" sz="2400" i="1" dirty="0"/>
              <a:t>, 55</a:t>
            </a:r>
          </a:p>
        </p:txBody>
      </p:sp>
    </p:spTree>
    <p:extLst>
      <p:ext uri="{BB962C8B-B14F-4D97-AF65-F5344CB8AC3E}">
        <p14:creationId xmlns:p14="http://schemas.microsoft.com/office/powerpoint/2010/main" val="40602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AsOne/>
      </p:bldGraphic>
      <p:bldP spid="11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032AD0A-75F1-41D9-AC62-E4E02A25E31C}"/>
              </a:ext>
            </a:extLst>
          </p:cNvPr>
          <p:cNvSpPr/>
          <p:nvPr/>
        </p:nvSpPr>
        <p:spPr>
          <a:xfrm>
            <a:off x="5433391" y="1668622"/>
            <a:ext cx="6069496" cy="3785652"/>
          </a:xfrm>
          <a:prstGeom prst="rect">
            <a:avLst/>
          </a:prstGeom>
          <a:ln w="28575">
            <a:solidFill>
              <a:srgbClr val="F78D2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4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nterested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in such </a:t>
            </a:r>
            <a:r>
              <a:rPr lang="pl-PL" sz="44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pl-PL" sz="4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l-PL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help </a:t>
            </a:r>
            <a:r>
              <a:rPr lang="pl-PL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(at least with some advice </a:t>
            </a:r>
            <a:r>
              <a:rPr lang="pl-P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 to start).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99FEE13-4C5B-4632-A19B-B253214C8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6" y="1853637"/>
            <a:ext cx="47625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8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41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documentation</a:t>
            </a:r>
            <a:r>
              <a:rPr lang="pl-PL" dirty="0"/>
              <a:t> – ISA 230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3261" y="1909918"/>
            <a:ext cx="11380304" cy="709841"/>
          </a:xfrm>
        </p:spPr>
        <p:txBody>
          <a:bodyPr>
            <a:noAutofit/>
          </a:bodyPr>
          <a:lstStyle/>
          <a:p>
            <a:r>
              <a:rPr lang="en-US" sz="2000" dirty="0"/>
              <a:t>Evidence of the </a:t>
            </a:r>
            <a:r>
              <a:rPr lang="en-US" sz="2000" b="1" dirty="0"/>
              <a:t>auditor’s basis for a conclusion</a:t>
            </a:r>
            <a:r>
              <a:rPr lang="en-US" sz="2000" dirty="0"/>
              <a:t> about the achievement</a:t>
            </a:r>
            <a:r>
              <a:rPr lang="pl-PL" sz="2000" dirty="0"/>
              <a:t> </a:t>
            </a:r>
            <a:r>
              <a:rPr lang="en-US" sz="2000" dirty="0"/>
              <a:t>of the overall objectives of the auditor</a:t>
            </a:r>
            <a:endParaRPr lang="pl-PL" sz="20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BC1BFFA-5BB4-4866-AC46-B6D0CC43BC08}"/>
              </a:ext>
            </a:extLst>
          </p:cNvPr>
          <p:cNvSpPr txBox="1">
            <a:spLocks/>
          </p:cNvSpPr>
          <p:nvPr/>
        </p:nvSpPr>
        <p:spPr>
          <a:xfrm>
            <a:off x="193261" y="2709739"/>
            <a:ext cx="11380304" cy="860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Evidence that the </a:t>
            </a:r>
            <a:r>
              <a:rPr lang="en-US" sz="2000" b="1" dirty="0"/>
              <a:t>audit was planned and performed in accordance with</a:t>
            </a:r>
            <a:r>
              <a:rPr lang="pl-PL" sz="2000" b="1" dirty="0"/>
              <a:t> </a:t>
            </a:r>
            <a:r>
              <a:rPr lang="en-US" sz="2000" b="1" dirty="0"/>
              <a:t>ISAs </a:t>
            </a:r>
            <a:r>
              <a:rPr lang="en-US" sz="2000" dirty="0"/>
              <a:t>and applicable legal and regulatory requirements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7513457-B35C-4D89-9691-F736E88E4DF8}"/>
              </a:ext>
            </a:extLst>
          </p:cNvPr>
          <p:cNvSpPr txBox="1">
            <a:spLocks/>
          </p:cNvSpPr>
          <p:nvPr/>
        </p:nvSpPr>
        <p:spPr>
          <a:xfrm>
            <a:off x="193261" y="3525491"/>
            <a:ext cx="11380304" cy="74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Assisting the engagement team to </a:t>
            </a:r>
            <a:r>
              <a:rPr lang="en-US" sz="2000" b="1" dirty="0"/>
              <a:t>plan and perform the audit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8833EDF-E561-4BB9-A170-9AA303DB8827}"/>
              </a:ext>
            </a:extLst>
          </p:cNvPr>
          <p:cNvSpPr txBox="1">
            <a:spLocks/>
          </p:cNvSpPr>
          <p:nvPr/>
        </p:nvSpPr>
        <p:spPr>
          <a:xfrm>
            <a:off x="193261" y="4794753"/>
            <a:ext cx="11380304" cy="498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Enabling the </a:t>
            </a:r>
            <a:r>
              <a:rPr lang="en-US" sz="2000" b="1" dirty="0"/>
              <a:t>engagement team to be accountable </a:t>
            </a:r>
            <a:r>
              <a:rPr lang="en-US" sz="2000" dirty="0"/>
              <a:t>for its work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23889F3-4C27-4F82-B3B3-1037919EF88F}"/>
              </a:ext>
            </a:extLst>
          </p:cNvPr>
          <p:cNvSpPr txBox="1">
            <a:spLocks/>
          </p:cNvSpPr>
          <p:nvPr/>
        </p:nvSpPr>
        <p:spPr>
          <a:xfrm>
            <a:off x="193261" y="4015414"/>
            <a:ext cx="11380304" cy="83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Assisting members of the engagement team responsible for supervision</a:t>
            </a:r>
            <a:r>
              <a:rPr lang="pl-PL" sz="2000" dirty="0"/>
              <a:t> </a:t>
            </a:r>
            <a:r>
              <a:rPr lang="en-US" sz="2000" dirty="0"/>
              <a:t>to direct and </a:t>
            </a:r>
            <a:r>
              <a:rPr lang="en-US" sz="2000" b="1" dirty="0"/>
              <a:t>supervise the audit work</a:t>
            </a:r>
            <a:endParaRPr lang="pl-PL" sz="2000" b="1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3A41EC6-A4A2-4448-90CD-C894DC6C6FB9}"/>
              </a:ext>
            </a:extLst>
          </p:cNvPr>
          <p:cNvSpPr txBox="1">
            <a:spLocks/>
          </p:cNvSpPr>
          <p:nvPr/>
        </p:nvSpPr>
        <p:spPr>
          <a:xfrm>
            <a:off x="193261" y="6303498"/>
            <a:ext cx="11380304" cy="554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Enabling the conduct of </a:t>
            </a:r>
            <a:r>
              <a:rPr lang="en-US" sz="2000" b="1" dirty="0"/>
              <a:t>external inspections</a:t>
            </a:r>
            <a:endParaRPr lang="pl-PL" sz="2000" b="1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A4AF134-D78E-4A2E-B9D7-EED77AE6B1A4}"/>
              </a:ext>
            </a:extLst>
          </p:cNvPr>
          <p:cNvSpPr txBox="1">
            <a:spLocks/>
          </p:cNvSpPr>
          <p:nvPr/>
        </p:nvSpPr>
        <p:spPr>
          <a:xfrm>
            <a:off x="193261" y="5828053"/>
            <a:ext cx="11380304" cy="596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Enabling the conduct of </a:t>
            </a:r>
            <a:r>
              <a:rPr lang="en-US" sz="2000" b="1" dirty="0"/>
              <a:t>quality control reviews </a:t>
            </a:r>
            <a:r>
              <a:rPr lang="en-US" sz="2000" dirty="0"/>
              <a:t>and inspections</a:t>
            </a:r>
            <a:endParaRPr lang="pl-PL" sz="20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44E94C-EE7C-4B4D-B251-44BB435A7658}"/>
              </a:ext>
            </a:extLst>
          </p:cNvPr>
          <p:cNvSpPr txBox="1">
            <a:spLocks/>
          </p:cNvSpPr>
          <p:nvPr/>
        </p:nvSpPr>
        <p:spPr>
          <a:xfrm>
            <a:off x="193261" y="5369798"/>
            <a:ext cx="11380304" cy="643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Retaining a </a:t>
            </a:r>
            <a:r>
              <a:rPr lang="en-US" sz="2000" b="1" dirty="0"/>
              <a:t>record of matters of continuing significance </a:t>
            </a:r>
            <a:r>
              <a:rPr lang="en-US" sz="2000" dirty="0"/>
              <a:t>to future audits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511E374-386E-4552-9443-BC7CDCF174C0}"/>
              </a:ext>
            </a:extLst>
          </p:cNvPr>
          <p:cNvSpPr txBox="1">
            <a:spLocks/>
          </p:cNvSpPr>
          <p:nvPr/>
        </p:nvSpPr>
        <p:spPr>
          <a:xfrm>
            <a:off x="193261" y="1465018"/>
            <a:ext cx="10782536" cy="547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solidFill>
                  <a:srgbClr val="F78D28"/>
                </a:solidFill>
              </a:rPr>
              <a:t>D</a:t>
            </a:r>
            <a:r>
              <a:rPr lang="en-US" sz="2000" b="1" dirty="0" err="1">
                <a:solidFill>
                  <a:srgbClr val="F78D28"/>
                </a:solidFill>
              </a:rPr>
              <a:t>ocumentation</a:t>
            </a:r>
            <a:r>
              <a:rPr lang="en-US" sz="2000" b="1" dirty="0">
                <a:solidFill>
                  <a:srgbClr val="F78D28"/>
                </a:solidFill>
              </a:rPr>
              <a:t> that meets the requirements of ISA</a:t>
            </a:r>
            <a:r>
              <a:rPr lang="pl-PL" sz="2000" b="1" dirty="0">
                <a:solidFill>
                  <a:srgbClr val="F78D28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885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Paper </a:t>
            </a:r>
            <a:r>
              <a:rPr lang="pl-PL" dirty="0" err="1"/>
              <a:t>based</a:t>
            </a:r>
            <a:r>
              <a:rPr lang="pl-PL" dirty="0"/>
              <a:t> versus </a:t>
            </a:r>
            <a:r>
              <a:rPr lang="pl-PL" dirty="0" err="1"/>
              <a:t>electronic</a:t>
            </a:r>
            <a:r>
              <a:rPr lang="pl-PL" dirty="0"/>
              <a:t> </a:t>
            </a:r>
            <a:r>
              <a:rPr lang="pl-PL" dirty="0" err="1"/>
              <a:t>files</a:t>
            </a:r>
            <a:endParaRPr lang="pl-PL" dirty="0"/>
          </a:p>
        </p:txBody>
      </p:sp>
      <p:pic>
        <p:nvPicPr>
          <p:cNvPr id="8" name="Obraz 7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CA180E9E-3345-4025-92AD-8E981F75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016" y="1033386"/>
            <a:ext cx="1905000" cy="1905000"/>
          </a:xfrm>
          <a:prstGeom prst="rect">
            <a:avLst/>
          </a:prstGeom>
        </p:spPr>
      </p:pic>
      <p:pic>
        <p:nvPicPr>
          <p:cNvPr id="14" name="Obraz 13" descr="Obraz zawierający akcesorium, bagaż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0B11C97B-7BA3-4482-9282-ACD54BA5C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991" y="2343744"/>
            <a:ext cx="3528332" cy="307749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FFD5D14-1C97-4591-8A2C-AE42CCE6A5E3}"/>
              </a:ext>
            </a:extLst>
          </p:cNvPr>
          <p:cNvSpPr txBox="1"/>
          <p:nvPr/>
        </p:nvSpPr>
        <p:spPr>
          <a:xfrm rot="17946136">
            <a:off x="5427441" y="2896636"/>
            <a:ext cx="40286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600" b="1" dirty="0">
                <a:solidFill>
                  <a:srgbClr val="F78D28"/>
                </a:solidFill>
                <a:ea typeface="+mj-ea"/>
                <a:cs typeface="Arial" panose="020B0604020202020204" pitchFamily="34" charset="0"/>
              </a:rPr>
              <a:t>CHOICE</a:t>
            </a:r>
          </a:p>
        </p:txBody>
      </p:sp>
      <p:pic>
        <p:nvPicPr>
          <p:cNvPr id="16" name="Obraz 15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0C0444E6-A3D2-42DC-B8EC-E0857D60F5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256" y="1539718"/>
            <a:ext cx="1905000" cy="1905000"/>
          </a:xfrm>
          <a:prstGeom prst="rect">
            <a:avLst/>
          </a:prstGeom>
        </p:spPr>
      </p:pic>
      <p:pic>
        <p:nvPicPr>
          <p:cNvPr id="17" name="Obraz 16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B8EE16C3-4B4D-455F-98C1-ADE731454A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961" y="1977489"/>
            <a:ext cx="1905000" cy="1905000"/>
          </a:xfrm>
          <a:prstGeom prst="rect">
            <a:avLst/>
          </a:prstGeom>
        </p:spPr>
      </p:pic>
      <p:pic>
        <p:nvPicPr>
          <p:cNvPr id="18" name="Obraz 17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4A861D2D-1A7C-4457-8BC7-35B39FD2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4593" y="1033386"/>
            <a:ext cx="2029701" cy="2029701"/>
          </a:xfrm>
          <a:prstGeom prst="rect">
            <a:avLst/>
          </a:prstGeom>
        </p:spPr>
      </p:pic>
      <p:pic>
        <p:nvPicPr>
          <p:cNvPr id="19" name="Obraz 18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FB173FA7-1A25-44A9-88DD-E4CF08C9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1829" y="2335541"/>
            <a:ext cx="1905000" cy="1905000"/>
          </a:xfrm>
          <a:prstGeom prst="rect">
            <a:avLst/>
          </a:prstGeom>
        </p:spPr>
      </p:pic>
      <p:pic>
        <p:nvPicPr>
          <p:cNvPr id="20" name="Obraz 19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E8338628-55C1-4412-A59C-77BEE81C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0371" y="3353426"/>
            <a:ext cx="1905000" cy="1905000"/>
          </a:xfrm>
          <a:prstGeom prst="rect">
            <a:avLst/>
          </a:prstGeom>
        </p:spPr>
      </p:pic>
      <p:pic>
        <p:nvPicPr>
          <p:cNvPr id="21" name="Obraz 20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A70D4FD9-3C40-4826-BECE-E98AFABA2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016" y="3376531"/>
            <a:ext cx="1905000" cy="1905000"/>
          </a:xfrm>
          <a:prstGeom prst="rect">
            <a:avLst/>
          </a:prstGeom>
        </p:spPr>
      </p:pic>
      <p:pic>
        <p:nvPicPr>
          <p:cNvPr id="22" name="Obraz 21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339EB45B-68A4-489C-B04B-836FC4FA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9593" y="4677834"/>
            <a:ext cx="1905000" cy="1905000"/>
          </a:xfrm>
          <a:prstGeom prst="rect">
            <a:avLst/>
          </a:prstGeom>
        </p:spPr>
      </p:pic>
      <p:pic>
        <p:nvPicPr>
          <p:cNvPr id="23" name="Obraz 22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58F0D96A-B296-4CAB-AD42-33DE176676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016" y="4904268"/>
            <a:ext cx="1905000" cy="1905000"/>
          </a:xfrm>
          <a:prstGeom prst="rect">
            <a:avLst/>
          </a:prstGeom>
        </p:spPr>
      </p:pic>
      <p:pic>
        <p:nvPicPr>
          <p:cNvPr id="24" name="Obraz 23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1C93256F-2918-4821-86FA-40E5749CAB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616" y="3435627"/>
            <a:ext cx="1905000" cy="1905000"/>
          </a:xfrm>
          <a:prstGeom prst="rect">
            <a:avLst/>
          </a:prstGeom>
        </p:spPr>
      </p:pic>
      <p:pic>
        <p:nvPicPr>
          <p:cNvPr id="25" name="Obraz 24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BE0EF24C-5AF2-45C8-B2CA-2A21EF99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0002" y="490064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6C7683-0ADF-4E8F-B179-858DACA33B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103F2A-EFED-4C13-AA7D-78D955ABCD9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Obraz zawierający półka, książka, budynek, biblioteka&#10;&#10;Opis wygenerowany przy wysokim poziomie pewności">
            <a:extLst>
              <a:ext uri="{FF2B5EF4-FFF2-40B4-BE49-F238E27FC236}">
                <a16:creationId xmlns:a16="http://schemas.microsoft.com/office/drawing/2014/main" id="{86049315-B4BE-4031-B2E6-F2A257CE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9" b="8705"/>
          <a:stretch/>
        </p:blipFill>
        <p:spPr>
          <a:xfrm>
            <a:off x="156477" y="2971360"/>
            <a:ext cx="4160452" cy="3506442"/>
          </a:xfrm>
          <a:prstGeom prst="rect">
            <a:avLst/>
          </a:prstGeom>
        </p:spPr>
      </p:pic>
      <p:pic>
        <p:nvPicPr>
          <p:cNvPr id="10" name="Obraz 9" descr="Obraz zawierający półka, książka&#10;&#10;Opis wygenerowany przy bardzo wysokim poziomie pewności">
            <a:extLst>
              <a:ext uri="{FF2B5EF4-FFF2-40B4-BE49-F238E27FC236}">
                <a16:creationId xmlns:a16="http://schemas.microsoft.com/office/drawing/2014/main" id="{D73DFCE6-9DE4-432D-8EFF-FB321B34C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42" r="-2" b="13087"/>
          <a:stretch/>
        </p:blipFill>
        <p:spPr>
          <a:xfrm>
            <a:off x="4654296" y="321733"/>
            <a:ext cx="7223379" cy="29858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F4C29BD-6ECF-4052-9B6A-31D7DF885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15823" r="-1" b="3584"/>
          <a:stretch/>
        </p:blipFill>
        <p:spPr>
          <a:xfrm rot="21600000">
            <a:off x="-43977" y="138414"/>
            <a:ext cx="4567529" cy="24295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Paper based versus electronic files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D6CFA69-E7DA-445D-8BC2-F9175D886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59" t="21754" r="18679" b="28421"/>
          <a:stretch/>
        </p:blipFill>
        <p:spPr>
          <a:xfrm rot="19522060">
            <a:off x="8765938" y="4005270"/>
            <a:ext cx="3286091" cy="19772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501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tools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3765" y="1902514"/>
            <a:ext cx="11174896" cy="679122"/>
          </a:xfrm>
          <a:ln>
            <a:solidFill>
              <a:srgbClr val="F78D28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dirty="0" err="1"/>
              <a:t>Tailored</a:t>
            </a:r>
            <a:r>
              <a:rPr lang="pl-PL" dirty="0"/>
              <a:t> products of </a:t>
            </a:r>
            <a:r>
              <a:rPr lang="pl-PL" dirty="0" err="1"/>
              <a:t>international</a:t>
            </a:r>
            <a:r>
              <a:rPr lang="pl-PL" dirty="0"/>
              <a:t> network </a:t>
            </a:r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companies</a:t>
            </a:r>
            <a:endParaRPr lang="pl-PL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3C98D8C-5843-4997-812E-12501DF38A61}"/>
              </a:ext>
            </a:extLst>
          </p:cNvPr>
          <p:cNvSpPr txBox="1">
            <a:spLocks/>
          </p:cNvSpPr>
          <p:nvPr/>
        </p:nvSpPr>
        <p:spPr>
          <a:xfrm>
            <a:off x="473765" y="2934782"/>
            <a:ext cx="11174896" cy="1000986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Commercial products </a:t>
            </a:r>
            <a:r>
              <a:rPr lang="pl-PL" dirty="0" err="1"/>
              <a:t>available</a:t>
            </a:r>
            <a:r>
              <a:rPr lang="pl-PL" dirty="0"/>
              <a:t> in the market (</a:t>
            </a:r>
            <a:r>
              <a:rPr lang="pl-PL" dirty="0" err="1"/>
              <a:t>Datev</a:t>
            </a:r>
            <a:r>
              <a:rPr lang="pl-PL" dirty="0"/>
              <a:t>, </a:t>
            </a:r>
            <a:r>
              <a:rPr lang="pl-PL" dirty="0" err="1"/>
              <a:t>Caseware</a:t>
            </a:r>
            <a:r>
              <a:rPr lang="pl-PL" dirty="0"/>
              <a:t>, Descartes, U-Fin, </a:t>
            </a:r>
            <a:r>
              <a:rPr lang="pl-PL" dirty="0" err="1"/>
              <a:t>others</a:t>
            </a:r>
            <a:r>
              <a:rPr lang="pl-PL" dirty="0"/>
              <a:t>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285A198-CC39-46F9-AC7F-F288C33D593C}"/>
              </a:ext>
            </a:extLst>
          </p:cNvPr>
          <p:cNvSpPr txBox="1">
            <a:spLocks/>
          </p:cNvSpPr>
          <p:nvPr/>
        </p:nvSpPr>
        <p:spPr>
          <a:xfrm>
            <a:off x="473765" y="4276554"/>
            <a:ext cx="11174896" cy="785777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err="1"/>
              <a:t>Use</a:t>
            </a:r>
            <a:r>
              <a:rPr lang="pl-PL" dirty="0"/>
              <a:t> of Excel, Word etc.</a:t>
            </a:r>
          </a:p>
        </p:txBody>
      </p:sp>
    </p:spTree>
    <p:extLst>
      <p:ext uri="{BB962C8B-B14F-4D97-AF65-F5344CB8AC3E}">
        <p14:creationId xmlns:p14="http://schemas.microsoft.com/office/powerpoint/2010/main" val="27894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Audit</a:t>
            </a:r>
            <a:r>
              <a:rPr lang="pl-PL" dirty="0"/>
              <a:t> </a:t>
            </a:r>
            <a:r>
              <a:rPr lang="pl-PL" dirty="0" err="1"/>
              <a:t>tools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in </a:t>
            </a:r>
            <a:r>
              <a:rPr lang="pl-PL" dirty="0" err="1"/>
              <a:t>Cloud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BFDC9A2-A594-4F74-85E0-1C92517B1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5" t="16242" r="9210" b="12982"/>
          <a:stretch/>
        </p:blipFill>
        <p:spPr>
          <a:xfrm>
            <a:off x="702365" y="1739548"/>
            <a:ext cx="11345257" cy="45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9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Example</a:t>
            </a:r>
            <a:r>
              <a:rPr lang="pl-PL" dirty="0"/>
              <a:t> menu  - </a:t>
            </a:r>
            <a:r>
              <a:rPr lang="pl-PL" dirty="0" err="1"/>
              <a:t>access</a:t>
            </a:r>
            <a:r>
              <a:rPr lang="pl-PL" dirty="0"/>
              <a:t> to </a:t>
            </a:r>
            <a:r>
              <a:rPr lang="pl-PL" dirty="0" err="1"/>
              <a:t>engagements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485" t="20112" r="2750" b="54395"/>
          <a:stretch/>
        </p:blipFill>
        <p:spPr>
          <a:xfrm>
            <a:off x="1612486" y="1028141"/>
            <a:ext cx="8646186" cy="3256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70" t="17475" r="18815" b="43324"/>
          <a:stretch/>
        </p:blipFill>
        <p:spPr>
          <a:xfrm>
            <a:off x="3937904" y="3942057"/>
            <a:ext cx="3995350" cy="26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EB0FF87D-3403-4597-AC34-03D439A36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3" b="3653"/>
          <a:stretch/>
        </p:blipFill>
        <p:spPr>
          <a:xfrm>
            <a:off x="1020416" y="808383"/>
            <a:ext cx="10442713" cy="5526156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BEF93A77-46CC-4AEF-8F4C-FECCA0C880DD}"/>
              </a:ext>
            </a:extLst>
          </p:cNvPr>
          <p:cNvSpPr/>
          <p:nvPr/>
        </p:nvSpPr>
        <p:spPr>
          <a:xfrm>
            <a:off x="1020416" y="1046921"/>
            <a:ext cx="2067341" cy="2160104"/>
          </a:xfrm>
          <a:prstGeom prst="ellipse">
            <a:avLst/>
          </a:prstGeom>
          <a:noFill/>
          <a:ln w="38100">
            <a:solidFill>
              <a:srgbClr val="ED1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9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STAREP Theme">
  <a:themeElements>
    <a:clrScheme name="CFRR">
      <a:dk1>
        <a:srgbClr val="000000"/>
      </a:dk1>
      <a:lt1>
        <a:sysClr val="window" lastClr="FFFFFF"/>
      </a:lt1>
      <a:dk2>
        <a:srgbClr val="00AB51"/>
      </a:dk2>
      <a:lt2>
        <a:srgbClr val="FFFFFF"/>
      </a:lt2>
      <a:accent1>
        <a:srgbClr val="00ADE4"/>
      </a:accent1>
      <a:accent2>
        <a:srgbClr val="00AB51"/>
      </a:accent2>
      <a:accent3>
        <a:srgbClr val="F78D28"/>
      </a:accent3>
      <a:accent4>
        <a:srgbClr val="EB1C2D"/>
      </a:accent4>
      <a:accent5>
        <a:srgbClr val="872B90"/>
      </a:accent5>
      <a:accent6>
        <a:srgbClr val="FCC442"/>
      </a:accent6>
      <a:hlink>
        <a:srgbClr val="0070C0"/>
      </a:hlink>
      <a:folHlink>
        <a:srgbClr val="872B9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1966</TotalTime>
  <Words>765</Words>
  <Application>Microsoft Office PowerPoint</Application>
  <PresentationFormat>Panoramiczny</PresentationFormat>
  <Paragraphs>78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Andes</vt:lpstr>
      <vt:lpstr>Andes Bold</vt:lpstr>
      <vt:lpstr>Arial</vt:lpstr>
      <vt:lpstr>Calibri</vt:lpstr>
      <vt:lpstr>Calibri Light</vt:lpstr>
      <vt:lpstr>STAREP Theme</vt:lpstr>
      <vt:lpstr>Audit software-based methodologies – how is technology transforming the audit</vt:lpstr>
      <vt:lpstr>Agenda</vt:lpstr>
      <vt:lpstr>Audit documentation – ISA 230</vt:lpstr>
      <vt:lpstr>Paper based versus electronic files</vt:lpstr>
      <vt:lpstr>Paper based versus electronic files</vt:lpstr>
      <vt:lpstr>Audit tools</vt:lpstr>
      <vt:lpstr>Audit tools based in Cloud</vt:lpstr>
      <vt:lpstr>Example menu  - access to engagements</vt:lpstr>
      <vt:lpstr>Prezentacja programu PowerPoint</vt:lpstr>
      <vt:lpstr>Prezentacja programu PowerPoint</vt:lpstr>
      <vt:lpstr>Prezentacja programu PowerPoint</vt:lpstr>
      <vt:lpstr>Prezentacja programu PowerPoint</vt:lpstr>
      <vt:lpstr>Navigation menu</vt:lpstr>
      <vt:lpstr>Documenting</vt:lpstr>
      <vt:lpstr>Audit tools – my experience</vt:lpstr>
      <vt:lpstr>Audit tools – my teaching experience</vt:lpstr>
      <vt:lpstr>Change from paper to electronic based challenge and convenience</vt:lpstr>
      <vt:lpstr>Change from paper to electronic based challenge and convenience</vt:lpstr>
      <vt:lpstr>Polish (and not only) experience</vt:lpstr>
      <vt:lpstr>Polish experience – some statistics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PRMM Strategic Staffing Plan</dc:title>
  <dc:creator>Ecaterina Gusarova</dc:creator>
  <cp:lastModifiedBy>Aneta</cp:lastModifiedBy>
  <cp:revision>164</cp:revision>
  <dcterms:created xsi:type="dcterms:W3CDTF">2015-03-23T14:38:11Z</dcterms:created>
  <dcterms:modified xsi:type="dcterms:W3CDTF">2017-09-22T15:33:34Z</dcterms:modified>
</cp:coreProperties>
</file>