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87" r:id="rId4"/>
    <p:sldId id="288" r:id="rId5"/>
    <p:sldId id="289" r:id="rId6"/>
    <p:sldId id="286" r:id="rId7"/>
    <p:sldId id="281" r:id="rId8"/>
    <p:sldId id="282" r:id="rId9"/>
    <p:sldId id="291" r:id="rId10"/>
    <p:sldId id="284" r:id="rId11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F"/>
    <a:srgbClr val="F8FE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1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06427-40CC-4ADA-B215-937D448E277D}" type="datetimeFigureOut">
              <a:rPr lang="uk-UA" smtClean="0"/>
              <a:pPr/>
              <a:t>27.09.2017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21C81-0DB2-4267-B12A-E280CD02FBC5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5145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57C-FDB1-4190-A20A-D83B0B569D45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87B6-EA07-4FA9-9BC7-7C5DF4074262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18F-CF7D-4DFE-938B-318EE536683A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137-7919-401D-BC86-A7881FC2F645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58AF-B5BC-49EB-ABDD-6B3C0364335F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1353-5706-4F98-BB9F-9575CF95378D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E06-FDD1-4E0D-9103-BC39B200155C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D610-6E3E-4059-B0E3-69429765ED46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5310-5C72-4240-A053-0703BF053F5B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94B8-9C02-477A-93BC-E9573209C419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AE09-A525-41C0-8CA3-36B0F7D1E4DD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22EC-4966-480A-9BA8-F13760468B99}" type="datetime1">
              <a:rPr lang="uk-UA" smtClean="0"/>
              <a:pPr/>
              <a:t>27.09.2017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B983-FD9E-4024-99AB-39932AAA9FF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2132856"/>
            <a:ext cx="9144000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3047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П</a:t>
            </a:r>
            <a:r>
              <a:rPr lang="uk-UA" sz="3600" b="1" dirty="0" smtClean="0"/>
              <a:t>роект Закону України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uk-UA" sz="3600" b="1" dirty="0" smtClean="0"/>
              <a:t>«Про аудит фінансової звітності та аудиторську діяльність»</a:t>
            </a:r>
            <a:endParaRPr lang="uk-UA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3429024" cy="106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10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0" hangingPunct="0"/>
            <a:r>
              <a:rPr lang="uk-UA" sz="2400" b="1" dirty="0" smtClean="0">
                <a:solidFill>
                  <a:schemeClr val="tx1"/>
                </a:solidFill>
              </a:rPr>
              <a:t>ОЦІНКА ЗАКОНОПРОЕКТУ МІЖНАРОДНИМИ ОРГАНІЗАЦІЯМИ</a:t>
            </a:r>
            <a:endParaRPr lang="uk-UA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56576" y="1860848"/>
            <a:ext cx="7457276" cy="1798954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indent="0" algn="just" eaLnBrk="0" hangingPunct="0">
              <a:lnSpc>
                <a:spcPct val="150000"/>
              </a:lnSpc>
            </a:pPr>
            <a:r>
              <a:rPr lang="uk-UA" sz="2000" dirty="0" smtClean="0">
                <a:latin typeface="+mn-lt"/>
              </a:rPr>
              <a:t>Законопроект отримав позитивні висновки від Єврокомісії, Міжнародного форуму незалежних регуляторів аудиту (IFIAR), Ради фінансової звітності Великої Британії та Комісії аудиторського нагляду Федеративної Республіки Німеччина</a:t>
            </a:r>
            <a:endParaRPr lang="uk-U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4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auto">
          <a:xfrm>
            <a:off x="944142" y="4437112"/>
            <a:ext cx="7646156" cy="1944216"/>
          </a:xfrm>
          <a:custGeom>
            <a:avLst/>
            <a:gdLst>
              <a:gd name="T0" fmla="*/ 0 w 1953758"/>
              <a:gd name="T1" fmla="*/ 211219 h 1269943"/>
              <a:gd name="T2" fmla="*/ 729066 w 1953758"/>
              <a:gd name="T3" fmla="*/ 0 h 1269943"/>
              <a:gd name="T4" fmla="*/ 6000658 w 1953758"/>
              <a:gd name="T5" fmla="*/ 0 h 1269943"/>
              <a:gd name="T6" fmla="*/ 6729726 w 1953758"/>
              <a:gd name="T7" fmla="*/ 211219 h 1269943"/>
              <a:gd name="T8" fmla="*/ 6729726 w 1953758"/>
              <a:gd name="T9" fmla="*/ 1056071 h 1269943"/>
              <a:gd name="T10" fmla="*/ 6000658 w 1953758"/>
              <a:gd name="T11" fmla="*/ 1267290 h 1269943"/>
              <a:gd name="T12" fmla="*/ 729066 w 1953758"/>
              <a:gd name="T13" fmla="*/ 1267290 h 1269943"/>
              <a:gd name="T14" fmla="*/ 0 w 1953758"/>
              <a:gd name="T15" fmla="*/ 1056071 h 1269943"/>
              <a:gd name="T16" fmla="*/ 0 w 1953758"/>
              <a:gd name="T17" fmla="*/ 211219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kumimoji="1" lang="uk-UA" spc="-30" dirty="0">
                <a:cs typeface="Times New Roman" pitchFamily="18" charset="0"/>
              </a:rPr>
              <a:t>ДИРЕКТИВА ЄВРОПЕЙСЬКОГО ПАРЛАМЕНТУ ТА РАДИ ВІД 17.05.2006 № 43 </a:t>
            </a:r>
            <a:r>
              <a:rPr kumimoji="1" lang="uk-UA" altLang="ru-RU" spc="-30" dirty="0">
                <a:cs typeface="Times New Roman" pitchFamily="18" charset="0"/>
              </a:rPr>
              <a:t>«</a:t>
            </a:r>
            <a:r>
              <a:rPr kumimoji="1" lang="uk-UA" spc="-30" dirty="0">
                <a:cs typeface="Times New Roman" pitchFamily="18" charset="0"/>
              </a:rPr>
              <a:t>ПРО ОБОВ</a:t>
            </a:r>
            <a:r>
              <a:rPr kumimoji="1" lang="en-US" spc="-30" dirty="0">
                <a:cs typeface="Times New Roman" pitchFamily="18" charset="0"/>
              </a:rPr>
              <a:t>’</a:t>
            </a:r>
            <a:r>
              <a:rPr kumimoji="1" lang="uk-UA" spc="-30" dirty="0">
                <a:cs typeface="Times New Roman" pitchFamily="18" charset="0"/>
              </a:rPr>
              <a:t>ЯЗКОВИЙ АУДИТ РІЧНОЇ ЗВІТНОСТІ ТА КОНСОЛІДОВАНОЇ ЗВІТНОСТІ</a:t>
            </a:r>
            <a:r>
              <a:rPr kumimoji="1" lang="uk-UA" altLang="ru-RU" spc="-30" dirty="0">
                <a:cs typeface="Times New Roman" pitchFamily="18" charset="0"/>
              </a:rPr>
              <a:t>»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kumimoji="1" lang="ru-RU" altLang="ru-RU" spc="-30" dirty="0">
                <a:cs typeface="Times New Roman" pitchFamily="18" charset="0"/>
              </a:rPr>
              <a:t>РЕГЛАМЕНТ ЄВРОПЕЙСЬКОГО ПАРЛАМЕНТУ ТА РАДИ ВІД 16.04.2014 № 537 ПРО КОНКРЕТНІ ВИМОГИ СТОСОВНО ОБОВ’ЯЗКОВОГО АУДИТУ СУСПІЛЬНО ЗНАЧИМИХ СУБ’ЄКТІВ ГОСПОДАРЮВАННЯ </a:t>
            </a:r>
            <a:r>
              <a:rPr kumimoji="1" lang="uk-UA" spc="-30" dirty="0">
                <a:cs typeface="Times New Roman" pitchFamily="18" charset="0"/>
              </a:rPr>
              <a:t>ТА ЯКИЙ ПРИПИНЯЄ ДІЮ РІШЕННЯ КОМІСІЇ 2005/909/ЄС</a:t>
            </a:r>
            <a:endParaRPr kumimoji="1" lang="uk-UA" altLang="ru-RU" spc="-30" dirty="0">
              <a:cs typeface="Times New Roman" pitchFamily="18" charset="0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950358" y="3212976"/>
            <a:ext cx="7736442" cy="1080120"/>
          </a:xfrm>
          <a:custGeom>
            <a:avLst/>
            <a:gdLst>
              <a:gd name="T0" fmla="*/ 0 w 1953758"/>
              <a:gd name="T1" fmla="*/ 211219 h 1269943"/>
              <a:gd name="T2" fmla="*/ 729066 w 1953758"/>
              <a:gd name="T3" fmla="*/ 0 h 1269943"/>
              <a:gd name="T4" fmla="*/ 6000658 w 1953758"/>
              <a:gd name="T5" fmla="*/ 0 h 1269943"/>
              <a:gd name="T6" fmla="*/ 6729726 w 1953758"/>
              <a:gd name="T7" fmla="*/ 211219 h 1269943"/>
              <a:gd name="T8" fmla="*/ 6729726 w 1953758"/>
              <a:gd name="T9" fmla="*/ 1056071 h 1269943"/>
              <a:gd name="T10" fmla="*/ 6000658 w 1953758"/>
              <a:gd name="T11" fmla="*/ 1267290 h 1269943"/>
              <a:gd name="T12" fmla="*/ 729066 w 1953758"/>
              <a:gd name="T13" fmla="*/ 1267290 h 1269943"/>
              <a:gd name="T14" fmla="*/ 0 w 1953758"/>
              <a:gd name="T15" fmla="*/ 1056071 h 1269943"/>
              <a:gd name="T16" fmla="*/ 0 w 1953758"/>
              <a:gd name="T17" fmla="*/ 211219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kumimoji="1" lang="uk-UA" spc="-30" dirty="0">
                <a:cs typeface="Times New Roman" pitchFamily="18" charset="0"/>
              </a:rPr>
              <a:t>РОЗПОРЯДЖЕННЯ КАБІНЕТУ МІНІСТРІВ УКРАЇНИ ВІД 08.04.2015 № 345-Р «</a:t>
            </a:r>
            <a:r>
              <a:rPr kumimoji="1" lang="ru-RU" spc="-30" dirty="0">
                <a:cs typeface="Times New Roman" pitchFamily="18" charset="0"/>
              </a:rPr>
              <a:t>ПРО СХВАЛЕННЯ РОЗРОБЛЕНИХ МІНІСТЕРСТВОМ ФІНАНСІВ ПЛАНІВ ІМПЛЕМЕНТАЦІЇ ДЕЯКИХ АКТІВ ЗАКОНОДАВСТВА ЄС У СФЕРІ БУХГАЛТЕРСЬКОГО ОБЛІКУ ТА АУДИТУ»</a:t>
            </a:r>
          </a:p>
        </p:txBody>
      </p:sp>
      <p:sp>
        <p:nvSpPr>
          <p:cNvPr id="61" name="Freeform 3"/>
          <p:cNvSpPr>
            <a:spLocks/>
          </p:cNvSpPr>
          <p:nvPr/>
        </p:nvSpPr>
        <p:spPr bwMode="auto">
          <a:xfrm>
            <a:off x="899592" y="1397580"/>
            <a:ext cx="7787208" cy="588168"/>
          </a:xfrm>
          <a:custGeom>
            <a:avLst/>
            <a:gdLst>
              <a:gd name="T0" fmla="*/ 0 w 1953758"/>
              <a:gd name="T1" fmla="*/ 56076 h 1269943"/>
              <a:gd name="T2" fmla="*/ 2164642 w 1953758"/>
              <a:gd name="T3" fmla="*/ 0 h 1269943"/>
              <a:gd name="T4" fmla="*/ 17816298 w 1953758"/>
              <a:gd name="T5" fmla="*/ 0 h 1269943"/>
              <a:gd name="T6" fmla="*/ 19980939 w 1953758"/>
              <a:gd name="T7" fmla="*/ 56076 h 1269943"/>
              <a:gd name="T8" fmla="*/ 19980939 w 1953758"/>
              <a:gd name="T9" fmla="*/ 280373 h 1269943"/>
              <a:gd name="T10" fmla="*/ 17816298 w 1953758"/>
              <a:gd name="T11" fmla="*/ 336449 h 1269943"/>
              <a:gd name="T12" fmla="*/ 2164642 w 1953758"/>
              <a:gd name="T13" fmla="*/ 336449 h 1269943"/>
              <a:gd name="T14" fmla="*/ 0 w 1953758"/>
              <a:gd name="T15" fmla="*/ 280373 h 1269943"/>
              <a:gd name="T16" fmla="*/ 0 w 1953758"/>
              <a:gd name="T17" fmla="*/ 56076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</a:pPr>
            <a:r>
              <a:rPr kumimoji="1" lang="uk-UA" sz="2000" spc="-30" dirty="0" smtClean="0">
                <a:cs typeface="Times New Roman" pitchFamily="18" charset="0"/>
              </a:rPr>
              <a:t>ЗОБОВ’ЯЗАННЯ</a:t>
            </a:r>
            <a:endParaRPr kumimoji="1" lang="ru-RU" sz="2000" spc="-30" dirty="0">
              <a:cs typeface="Times New Roman" pitchFamily="18" charset="0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958292" y="2132857"/>
            <a:ext cx="7728508" cy="936104"/>
          </a:xfrm>
          <a:custGeom>
            <a:avLst/>
            <a:gdLst>
              <a:gd name="T0" fmla="*/ 0 w 1953758"/>
              <a:gd name="T1" fmla="*/ 211219 h 1269943"/>
              <a:gd name="T2" fmla="*/ 729066 w 1953758"/>
              <a:gd name="T3" fmla="*/ 0 h 1269943"/>
              <a:gd name="T4" fmla="*/ 6000658 w 1953758"/>
              <a:gd name="T5" fmla="*/ 0 h 1269943"/>
              <a:gd name="T6" fmla="*/ 6729726 w 1953758"/>
              <a:gd name="T7" fmla="*/ 211219 h 1269943"/>
              <a:gd name="T8" fmla="*/ 6729726 w 1953758"/>
              <a:gd name="T9" fmla="*/ 1056071 h 1269943"/>
              <a:gd name="T10" fmla="*/ 6000658 w 1953758"/>
              <a:gd name="T11" fmla="*/ 1267290 h 1269943"/>
              <a:gd name="T12" fmla="*/ 729066 w 1953758"/>
              <a:gd name="T13" fmla="*/ 1267290 h 1269943"/>
              <a:gd name="T14" fmla="*/ 0 w 1953758"/>
              <a:gd name="T15" fmla="*/ 1056071 h 1269943"/>
              <a:gd name="T16" fmla="*/ 0 w 1953758"/>
              <a:gd name="T17" fmla="*/ 211219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kumimoji="1" lang="uk-UA" spc="-30" dirty="0">
                <a:cs typeface="Times New Roman" pitchFamily="18" charset="0"/>
              </a:rPr>
              <a:t>УГОДА ПРО АСОЦІАЦІЮ МІЖ УКРАЇНОЮ </a:t>
            </a:r>
            <a:r>
              <a:rPr kumimoji="1" lang="ru-RU" spc="-30" dirty="0">
                <a:cs typeface="Times New Roman" pitchFamily="18" charset="0"/>
              </a:rPr>
              <a:t>ТА ЄВРОПЕЙСЬКИМ СОЮЗОМ, ЄВРОПЕЙСЬКИМ СПІВТОВАРИСТВОМ З АТОМНОЇ ЕНЕРГІЇ І ЇХНІМИ ДЕРЖАВАМИ-ЧЛЕНАМИ, З ІНШОЇ СТОРОНИ</a:t>
            </a:r>
          </a:p>
        </p:txBody>
      </p:sp>
      <p:cxnSp>
        <p:nvCxnSpPr>
          <p:cNvPr id="19" name="Пряма зі стрілкою 18"/>
          <p:cNvCxnSpPr/>
          <p:nvPr/>
        </p:nvCxnSpPr>
        <p:spPr>
          <a:xfrm>
            <a:off x="457200" y="2511526"/>
            <a:ext cx="469332" cy="0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/>
          <p:nvPr/>
        </p:nvCxnSpPr>
        <p:spPr>
          <a:xfrm>
            <a:off x="457200" y="1691664"/>
            <a:ext cx="370384" cy="0"/>
          </a:xfrm>
          <a:prstGeom prst="lin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5"/>
          <p:cNvSpPr txBox="1">
            <a:spLocks/>
          </p:cNvSpPr>
          <p:nvPr/>
        </p:nvSpPr>
        <p:spPr>
          <a:xfrm>
            <a:off x="457200" y="274638"/>
            <a:ext cx="8229600" cy="886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b="1" dirty="0" smtClean="0">
                <a:solidFill>
                  <a:schemeClr val="tx1"/>
                </a:solidFill>
              </a:rPr>
              <a:t>ЗОБОВ’ЯЗАННЯ ЩОДО ІМПЛЕМЕНТАЦІЇ АКТІВ ПРАВА ЄС З ПИТАНЬ ОБОВ’ЯЗКОВОГО АУДИТУ</a:t>
            </a:r>
            <a:endParaRPr lang="ru-RU" sz="2200" b="1" dirty="0">
              <a:solidFill>
                <a:schemeClr val="tx1"/>
              </a:solidFill>
            </a:endParaRPr>
          </a:p>
        </p:txBody>
      </p:sp>
      <p:cxnSp>
        <p:nvCxnSpPr>
          <p:cNvPr id="23" name="Пряма сполучна лінія 22"/>
          <p:cNvCxnSpPr/>
          <p:nvPr/>
        </p:nvCxnSpPr>
        <p:spPr>
          <a:xfrm>
            <a:off x="457200" y="1691664"/>
            <a:ext cx="0" cy="3717556"/>
          </a:xfrm>
          <a:prstGeom prst="lin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/>
          <p:nvPr/>
        </p:nvCxnSpPr>
        <p:spPr>
          <a:xfrm>
            <a:off x="457200" y="3729482"/>
            <a:ext cx="469332" cy="0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/>
          <p:nvPr/>
        </p:nvCxnSpPr>
        <p:spPr>
          <a:xfrm>
            <a:off x="457200" y="5409220"/>
            <a:ext cx="469332" cy="0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3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B4CB983-FD9E-4024-99AB-39932AAA9FFB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МОДЕЛЬ ОРГАНУ СУСПІЛЬНОГО НАГЛЯДУ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200484" y="883652"/>
            <a:ext cx="6708609" cy="1499146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lt1"/>
              </a:solidFill>
              <a:cs typeface="Times New Roman" pitchFamily="18" charset="0"/>
            </a:endParaRPr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4680704" y="4725144"/>
            <a:ext cx="3528392" cy="1031118"/>
          </a:xfrm>
          <a:custGeom>
            <a:avLst/>
            <a:gdLst>
              <a:gd name="T0" fmla="*/ 0 w 1953758"/>
              <a:gd name="T1" fmla="*/ 185798 h 1269943"/>
              <a:gd name="T2" fmla="*/ 267836 w 1953758"/>
              <a:gd name="T3" fmla="*/ 0 h 1269943"/>
              <a:gd name="T4" fmla="*/ 2204450 w 1953758"/>
              <a:gd name="T5" fmla="*/ 0 h 1269943"/>
              <a:gd name="T6" fmla="*/ 2472287 w 1953758"/>
              <a:gd name="T7" fmla="*/ 185798 h 1269943"/>
              <a:gd name="T8" fmla="*/ 2472287 w 1953758"/>
              <a:gd name="T9" fmla="*/ 928968 h 1269943"/>
              <a:gd name="T10" fmla="*/ 2204450 w 1953758"/>
              <a:gd name="T11" fmla="*/ 1114766 h 1269943"/>
              <a:gd name="T12" fmla="*/ 267836 w 1953758"/>
              <a:gd name="T13" fmla="*/ 1114766 h 1269943"/>
              <a:gd name="T14" fmla="*/ 0 w 1953758"/>
              <a:gd name="T15" fmla="*/ 928968 h 1269943"/>
              <a:gd name="T16" fmla="*/ 0 w 1953758"/>
              <a:gd name="T17" fmla="*/ 185798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rgbClr val="4BACC6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dirty="0" smtClean="0">
                <a:cs typeface="Times New Roman" pitchFamily="18" charset="0"/>
              </a:rPr>
              <a:t>Суб</a:t>
            </a:r>
            <a:r>
              <a:rPr lang="uk-UA" altLang="ru-RU" dirty="0" smtClean="0">
                <a:cs typeface="Times New Roman" pitchFamily="18" charset="0"/>
              </a:rPr>
              <a:t>’</a:t>
            </a:r>
            <a:r>
              <a:rPr lang="uk-UA" dirty="0" smtClean="0">
                <a:cs typeface="Times New Roman" pitchFamily="18" charset="0"/>
              </a:rPr>
              <a:t>єкти </a:t>
            </a:r>
            <a:r>
              <a:rPr lang="uk-UA" dirty="0">
                <a:cs typeface="Times New Roman" pitchFamily="18" charset="0"/>
              </a:rPr>
              <a:t>аудиторської </a:t>
            </a:r>
            <a:r>
              <a:rPr lang="uk-UA" dirty="0" smtClean="0">
                <a:cs typeface="Times New Roman" pitchFamily="18" charset="0"/>
              </a:rPr>
              <a:t>діяльності, що надають послуги підприємствам, </a:t>
            </a:r>
            <a:r>
              <a:rPr lang="uk-UA" dirty="0">
                <a:cs typeface="Times New Roman" pitchFamily="18" charset="0"/>
              </a:rPr>
              <a:t>що становлять суспільний інтерес </a:t>
            </a:r>
            <a:r>
              <a:rPr lang="uk-UA" dirty="0" smtClean="0">
                <a:cs typeface="Times New Roman" pitchFamily="18" charset="0"/>
              </a:rPr>
              <a:t>(ССІ</a:t>
            </a:r>
            <a:r>
              <a:rPr lang="uk-UA" dirty="0">
                <a:cs typeface="Times New Roman" pitchFamily="18" charset="0"/>
              </a:rPr>
              <a:t>)</a:t>
            </a: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930104" y="4725144"/>
            <a:ext cx="3378981" cy="1057537"/>
          </a:xfrm>
          <a:custGeom>
            <a:avLst/>
            <a:gdLst>
              <a:gd name="T0" fmla="*/ 0 w 1953758"/>
              <a:gd name="T1" fmla="*/ 211691 h 1269943"/>
              <a:gd name="T2" fmla="*/ 6571047 w 1953758"/>
              <a:gd name="T3" fmla="*/ 0 h 1269943"/>
              <a:gd name="T4" fmla="*/ 54083637 w 1953758"/>
              <a:gd name="T5" fmla="*/ 0 h 1269943"/>
              <a:gd name="T6" fmla="*/ 60654684 w 1953758"/>
              <a:gd name="T7" fmla="*/ 211691 h 1269943"/>
              <a:gd name="T8" fmla="*/ 60654684 w 1953758"/>
              <a:gd name="T9" fmla="*/ 1058425 h 1269943"/>
              <a:gd name="T10" fmla="*/ 54083637 w 1953758"/>
              <a:gd name="T11" fmla="*/ 1270114 h 1269943"/>
              <a:gd name="T12" fmla="*/ 6571047 w 1953758"/>
              <a:gd name="T13" fmla="*/ 1270114 h 1269943"/>
              <a:gd name="T14" fmla="*/ 0 w 1953758"/>
              <a:gd name="T15" fmla="*/ 1058425 h 1269943"/>
              <a:gd name="T16" fmla="*/ 0 w 1953758"/>
              <a:gd name="T17" fmla="*/ 211691 h 12699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3758"/>
              <a:gd name="T28" fmla="*/ 0 h 1269943"/>
              <a:gd name="T29" fmla="*/ 1953758 w 1953758"/>
              <a:gd name="T30" fmla="*/ 1269943 h 12699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3758" h="1269943">
                <a:moveTo>
                  <a:pt x="0" y="211661"/>
                </a:moveTo>
                <a:cubicBezTo>
                  <a:pt x="0" y="94764"/>
                  <a:pt x="94764" y="0"/>
                  <a:pt x="211661" y="0"/>
                </a:cubicBezTo>
                <a:lnTo>
                  <a:pt x="1742097" y="0"/>
                </a:lnTo>
                <a:cubicBezTo>
                  <a:pt x="1858994" y="0"/>
                  <a:pt x="1953758" y="94764"/>
                  <a:pt x="1953758" y="211661"/>
                </a:cubicBezTo>
                <a:lnTo>
                  <a:pt x="1953758" y="1058282"/>
                </a:lnTo>
                <a:cubicBezTo>
                  <a:pt x="1953758" y="1175179"/>
                  <a:pt x="1858994" y="1269943"/>
                  <a:pt x="1742097" y="1269943"/>
                </a:cubicBezTo>
                <a:lnTo>
                  <a:pt x="211661" y="1269943"/>
                </a:lnTo>
                <a:cubicBezTo>
                  <a:pt x="94764" y="1269943"/>
                  <a:pt x="0" y="1175179"/>
                  <a:pt x="0" y="1058282"/>
                </a:cubicBezTo>
                <a:lnTo>
                  <a:pt x="0" y="211661"/>
                </a:lnTo>
                <a:close/>
              </a:path>
            </a:pathLst>
          </a:custGeom>
          <a:solidFill>
            <a:srgbClr val="4BACC6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30574" tIns="130574" rIns="130574" bIns="130574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dirty="0" smtClean="0">
                <a:cs typeface="Times New Roman" pitchFamily="18" charset="0"/>
              </a:rPr>
              <a:t>Суб</a:t>
            </a:r>
            <a:r>
              <a:rPr lang="uk-UA" altLang="ru-RU" dirty="0" smtClean="0">
                <a:cs typeface="Times New Roman" pitchFamily="18" charset="0"/>
              </a:rPr>
              <a:t>’</a:t>
            </a:r>
            <a:r>
              <a:rPr lang="uk-UA" dirty="0" smtClean="0">
                <a:cs typeface="Times New Roman" pitchFamily="18" charset="0"/>
              </a:rPr>
              <a:t>єкти </a:t>
            </a:r>
            <a:r>
              <a:rPr lang="uk-UA" dirty="0">
                <a:cs typeface="Times New Roman" pitchFamily="18" charset="0"/>
              </a:rPr>
              <a:t>аудиторської діяльності, що надають послуги </a:t>
            </a:r>
            <a:r>
              <a:rPr lang="uk-UA" dirty="0" smtClean="0">
                <a:cs typeface="Times New Roman" pitchFamily="18" charset="0"/>
              </a:rPr>
              <a:t>іншім суб</a:t>
            </a:r>
            <a:r>
              <a:rPr lang="uk-UA" altLang="ru-RU" dirty="0" smtClean="0">
                <a:cs typeface="Times New Roman" pitchFamily="18" charset="0"/>
              </a:rPr>
              <a:t>’</a:t>
            </a:r>
            <a:r>
              <a:rPr lang="uk-UA" dirty="0" smtClean="0">
                <a:cs typeface="Times New Roman" pitchFamily="18" charset="0"/>
              </a:rPr>
              <a:t>єктам господарювання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1062289" y="865917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uk-UA" sz="2000" dirty="0">
                <a:latin typeface="+mn-lt"/>
                <a:cs typeface="Arial"/>
              </a:rPr>
              <a:t>Орган суспільного нагляду за аудиторською діяльністю (ОСН)</a:t>
            </a: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889450" y="2410367"/>
            <a:ext cx="791254" cy="658594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lt1"/>
              </a:solidFill>
              <a:cs typeface="Times New Roman" pitchFamily="18" charset="0"/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4644008" y="1340768"/>
            <a:ext cx="2975558" cy="913836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4669656" y="1443744"/>
            <a:ext cx="2924262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cs typeface="Times New Roman" pitchFamily="18" charset="0"/>
              </a:rPr>
              <a:t>Інспекція із забезпечення якості </a:t>
            </a:r>
            <a:r>
              <a:rPr lang="ru-RU" sz="2000" dirty="0" smtClean="0">
                <a:cs typeface="Times New Roman" pitchFamily="18" charset="0"/>
              </a:rPr>
              <a:t>ОСН</a:t>
            </a:r>
          </a:p>
        </p:txBody>
      </p:sp>
      <p:sp>
        <p:nvSpPr>
          <p:cNvPr id="44" name="Прямокутник 43"/>
          <p:cNvSpPr/>
          <p:nvPr/>
        </p:nvSpPr>
        <p:spPr>
          <a:xfrm>
            <a:off x="1547663" y="1340769"/>
            <a:ext cx="2951911" cy="913836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TextBox 44"/>
          <p:cNvSpPr txBox="1"/>
          <p:nvPr/>
        </p:nvSpPr>
        <p:spPr>
          <a:xfrm>
            <a:off x="1547664" y="1443743"/>
            <a:ext cx="2951910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cs typeface="Times New Roman" pitchFamily="18" charset="0"/>
              </a:rPr>
              <a:t>Рада нагляду за аудиторською діяльністю</a:t>
            </a:r>
            <a:endParaRPr lang="ru-RU" sz="2000" dirty="0" smtClean="0">
              <a:cs typeface="Times New Roman" pitchFamily="18" charset="0"/>
            </a:endParaRPr>
          </a:p>
        </p:txBody>
      </p:sp>
      <p:sp>
        <p:nvSpPr>
          <p:cNvPr id="46" name="Прямокутник 45"/>
          <p:cNvSpPr/>
          <p:nvPr/>
        </p:nvSpPr>
        <p:spPr>
          <a:xfrm>
            <a:off x="1475656" y="3140968"/>
            <a:ext cx="3079133" cy="9007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TextBox 46"/>
          <p:cNvSpPr txBox="1"/>
          <p:nvPr/>
        </p:nvSpPr>
        <p:spPr>
          <a:xfrm>
            <a:off x="1593509" y="3237392"/>
            <a:ext cx="2843425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cs typeface="Times New Roman" pitchFamily="18" charset="0"/>
              </a:rPr>
              <a:t>Аудиторська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uk-UA" sz="2000" dirty="0" smtClean="0">
                <a:cs typeface="Times New Roman" pitchFamily="18" charset="0"/>
              </a:rPr>
              <a:t>палата Україні</a:t>
            </a:r>
            <a:endParaRPr lang="ru-RU" sz="2000" dirty="0" smtClean="0">
              <a:cs typeface="Times New Roman" pitchFamily="18" charset="0"/>
            </a:endParaRPr>
          </a:p>
        </p:txBody>
      </p:sp>
      <p:sp>
        <p:nvSpPr>
          <p:cNvPr id="53" name="Down Arrow 20"/>
          <p:cNvSpPr>
            <a:spLocks noChangeArrowheads="1"/>
          </p:cNvSpPr>
          <p:nvPr/>
        </p:nvSpPr>
        <p:spPr bwMode="auto">
          <a:xfrm>
            <a:off x="5868144" y="2281470"/>
            <a:ext cx="659270" cy="2371666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lt1"/>
              </a:solidFill>
              <a:cs typeface="Times New Roman" pitchFamily="18" charset="0"/>
            </a:endParaRPr>
          </a:p>
        </p:txBody>
      </p:sp>
      <p:sp>
        <p:nvSpPr>
          <p:cNvPr id="54" name="Down Arrow 20"/>
          <p:cNvSpPr>
            <a:spLocks noChangeArrowheads="1"/>
          </p:cNvSpPr>
          <p:nvPr/>
        </p:nvSpPr>
        <p:spPr bwMode="auto">
          <a:xfrm>
            <a:off x="2619595" y="4088887"/>
            <a:ext cx="791254" cy="564249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l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3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B4CB983-FD9E-4024-99AB-39932AAA9FFB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9989" y="260648"/>
            <a:ext cx="8229600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eaLnBrk="0" hangingPunct="0"/>
            <a:r>
              <a:rPr lang="uk-UA" sz="2400" b="1" dirty="0" smtClean="0">
                <a:solidFill>
                  <a:schemeClr val="tx1"/>
                </a:solidFill>
              </a:rPr>
              <a:t>ФУНКЦІЇ РАДИ НАГЛЯДУ ЗА АУДИТОРСЬКОЮ ДІЯЛЬНІСТЮ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472037" y="1340768"/>
            <a:ext cx="8208912" cy="2154436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>
            <a:defPPr>
              <a:defRPr lang="uk-UA"/>
            </a:defPPr>
            <a:lvl1pPr marL="457200" indent="-457200" algn="just" eaLnBrk="0" hangingPunct="0">
              <a:buFont typeface="Calibri" pitchFamily="34" charset="0"/>
              <a:buAutoNum type="arabicPeriod"/>
              <a:defRPr kumimoji="1" sz="2000">
                <a:cs typeface="Arial" pitchFamily="34" charset="0"/>
              </a:defRPr>
            </a:lvl1pPr>
            <a:lvl2pPr marL="742950" indent="-285750">
              <a:defRPr kumimoji="1" sz="2400"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uk-UA" spc="-30" dirty="0" smtClean="0">
                <a:cs typeface="Times New Roman" pitchFamily="18" charset="0"/>
              </a:rPr>
              <a:t>Нагляд </a:t>
            </a:r>
            <a:r>
              <a:rPr lang="uk-UA" spc="-30" dirty="0">
                <a:cs typeface="Times New Roman" pitchFamily="18" charset="0"/>
              </a:rPr>
              <a:t>за діяльністю </a:t>
            </a:r>
            <a:r>
              <a:rPr lang="uk-UA" spc="-30" dirty="0" smtClean="0">
                <a:cs typeface="Times New Roman" pitchFamily="18" charset="0"/>
              </a:rPr>
              <a:t>Інспекції</a:t>
            </a:r>
          </a:p>
          <a:p>
            <a:pPr>
              <a:buFont typeface="Arial" pitchFamily="34" charset="0"/>
              <a:buChar char="•"/>
            </a:pPr>
            <a:r>
              <a:rPr lang="uk-UA" spc="-30" dirty="0" smtClean="0">
                <a:cs typeface="Times New Roman" pitchFamily="18" charset="0"/>
              </a:rPr>
              <a:t>Прийняття </a:t>
            </a:r>
            <a:r>
              <a:rPr lang="uk-UA" spc="-30" dirty="0">
                <a:cs typeface="Times New Roman" pitchFamily="18" charset="0"/>
              </a:rPr>
              <a:t>рішень про застосування стягнень до аудиторів та суб’єктів аудиторської </a:t>
            </a:r>
            <a:r>
              <a:rPr lang="uk-UA" spc="-30" dirty="0" smtClean="0">
                <a:cs typeface="Times New Roman" pitchFamily="18" charset="0"/>
              </a:rPr>
              <a:t>діяльності</a:t>
            </a:r>
          </a:p>
          <a:p>
            <a:pPr>
              <a:buFont typeface="Arial" pitchFamily="34" charset="0"/>
              <a:buChar char="•"/>
            </a:pPr>
            <a:r>
              <a:rPr lang="uk-UA" spc="-30" dirty="0">
                <a:cs typeface="Times New Roman" pitchFamily="18" charset="0"/>
              </a:rPr>
              <a:t>Нагляд за діяльністю АПУ, перегляд рішень Аудиторської палати України в межах делегованих </a:t>
            </a:r>
            <a:r>
              <a:rPr lang="uk-UA" spc="-30" dirty="0" smtClean="0">
                <a:cs typeface="Times New Roman" pitchFamily="18" charset="0"/>
              </a:rPr>
              <a:t>повноважень</a:t>
            </a:r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uk-UA" spc="-30" dirty="0">
                <a:cs typeface="Times New Roman" pitchFamily="18" charset="0"/>
              </a:rPr>
              <a:t>Прийняття рішень щодо </a:t>
            </a:r>
            <a:r>
              <a:rPr lang="uk-UA" spc="-30" dirty="0" smtClean="0">
                <a:cs typeface="Times New Roman" pitchFamily="18" charset="0"/>
              </a:rPr>
              <a:t>санкцій</a:t>
            </a:r>
          </a:p>
          <a:p>
            <a:pPr>
              <a:buFont typeface="Arial" pitchFamily="34" charset="0"/>
              <a:buChar char="•"/>
            </a:pPr>
            <a:r>
              <a:rPr lang="uk-UA" spc="-30" dirty="0">
                <a:cs typeface="Times New Roman" pitchFamily="18" charset="0"/>
              </a:rPr>
              <a:t>Схвалення </a:t>
            </a:r>
            <a:r>
              <a:rPr lang="uk-UA" spc="-30" dirty="0" smtClean="0">
                <a:cs typeface="Times New Roman" pitchFamily="18" charset="0"/>
              </a:rPr>
              <a:t>кошторису</a:t>
            </a:r>
            <a:endParaRPr lang="uk-UA" spc="-30" dirty="0">
              <a:cs typeface="Times New Roman" pitchFamily="18" charset="0"/>
            </a:endParaRPr>
          </a:p>
        </p:txBody>
      </p:sp>
      <p:sp>
        <p:nvSpPr>
          <p:cNvPr id="54" name="Заголовок 5"/>
          <p:cNvSpPr txBox="1">
            <a:spLocks/>
          </p:cNvSpPr>
          <p:nvPr/>
        </p:nvSpPr>
        <p:spPr>
          <a:xfrm>
            <a:off x="471277" y="3645024"/>
            <a:ext cx="8229600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tx1"/>
                </a:solidFill>
                <a:cs typeface="Times New Roman" pitchFamily="18" charset="0"/>
              </a:rPr>
              <a:t>ФУНКЦІЇ ІНСПЕКЦІЇ ІЗ ЗАБЕЗПЕЧЕННЯ ЯКОСТІ </a:t>
            </a:r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ОСН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471277" y="4698224"/>
            <a:ext cx="8208912" cy="1231106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>
            <a:defPPr>
              <a:defRPr lang="uk-UA"/>
            </a:defPPr>
            <a:lvl1pPr marL="457200" indent="-457200" algn="just" eaLnBrk="0" hangingPunct="0">
              <a:buFont typeface="Calibri" pitchFamily="34" charset="0"/>
              <a:buAutoNum type="arabicPeriod"/>
              <a:defRPr kumimoji="1" sz="2000">
                <a:cs typeface="Arial" pitchFamily="34" charset="0"/>
              </a:defRPr>
            </a:lvl1pPr>
            <a:lvl2pPr marL="742950" indent="-285750">
              <a:defRPr kumimoji="1" sz="2400"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uk-UA" spc="-30" dirty="0">
                <a:cs typeface="Times New Roman" pitchFamily="18" charset="0"/>
              </a:rPr>
              <a:t>Проведення перевірок з контролю якості </a:t>
            </a:r>
            <a:r>
              <a:rPr lang="uk-UA" spc="-30" dirty="0" smtClean="0">
                <a:cs typeface="Times New Roman" pitchFamily="18" charset="0"/>
              </a:rPr>
              <a:t>суб’єктів </a:t>
            </a:r>
            <a:r>
              <a:rPr lang="uk-UA" spc="-30" dirty="0">
                <a:cs typeface="Times New Roman" pitchFamily="18" charset="0"/>
              </a:rPr>
              <a:t>аудиторської діяльності</a:t>
            </a:r>
          </a:p>
          <a:p>
            <a:pPr>
              <a:buFont typeface="Arial" pitchFamily="34" charset="0"/>
              <a:buChar char="•"/>
            </a:pPr>
            <a:r>
              <a:rPr lang="uk-UA" spc="-30" dirty="0" smtClean="0">
                <a:cs typeface="Times New Roman" pitchFamily="18" charset="0"/>
              </a:rPr>
              <a:t>Здійснення дисциплінарних проваджень </a:t>
            </a:r>
            <a:r>
              <a:rPr lang="uk-UA" spc="-30" dirty="0">
                <a:cs typeface="Times New Roman" pitchFamily="18" charset="0"/>
              </a:rPr>
              <a:t>та реалізація стягнень за дорученням Ради </a:t>
            </a:r>
            <a:r>
              <a:rPr lang="uk-UA" spc="-30" dirty="0" smtClean="0">
                <a:cs typeface="Times New Roman" pitchFamily="18" charset="0"/>
              </a:rPr>
              <a:t>нагляду за аудиторською діяльністю</a:t>
            </a:r>
            <a:endParaRPr lang="uk-UA" spc="-3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2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B4CB983-FD9E-4024-99AB-39932AAA9FFB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9989" y="260648"/>
            <a:ext cx="822960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eaLnBrk="0" hangingPunct="0"/>
            <a:r>
              <a:rPr lang="uk-UA" sz="2400" b="1" dirty="0" smtClean="0">
                <a:solidFill>
                  <a:schemeClr val="tx1"/>
                </a:solidFill>
              </a:rPr>
              <a:t>ПОВНОВАЖЕННЯ, ДЕЛЕГОВАНІ АУДИТОРСЬКІЙ ПАЛАТІ УКРАЇНИ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433957" y="1628800"/>
            <a:ext cx="8208912" cy="3693319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>
            <a:defPPr>
              <a:defRPr lang="uk-UA"/>
            </a:defPPr>
            <a:lvl1pPr marL="457200" indent="-457200" algn="just" eaLnBrk="0" hangingPunct="0">
              <a:buFont typeface="Calibri" pitchFamily="34" charset="0"/>
              <a:buAutoNum type="arabicPeriod"/>
              <a:defRPr kumimoji="1" sz="2000">
                <a:cs typeface="Arial" pitchFamily="34" charset="0"/>
              </a:defRPr>
            </a:lvl1pPr>
            <a:lvl2pPr marL="742950" indent="-285750">
              <a:defRPr kumimoji="1" sz="2400"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9pPr>
          </a:lstStyle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Ведення Реєстру </a:t>
            </a:r>
            <a:r>
              <a:rPr lang="uk-UA" dirty="0" smtClean="0"/>
              <a:t>аудиторів та аудиторських фірм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Контроль за безперервним навчанням аудиторів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uk-UA" dirty="0" smtClean="0">
                <a:cs typeface="Times New Roman" pitchFamily="18" charset="0"/>
              </a:rPr>
              <a:t>(крім аудиторів ССІ)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Здійснення дисциплінарних проваджень щодо суб’єктів аудиторської діяльності, які здійснюють обов’язковий аудит фінансової звітності (крім аудиторів ССІ)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Контроль якості аудиторських послуг суб’єктів аудиторської діяльності, які здійснюють обов’язковий аудит фінансової звітності (крім аудиторів ССІ)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Контроль якості аудиторських послуг суб’єктів аудиторської діяльності, які не здійснюють обов’язковий аудит фінансової звітності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0524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0" hangingPunct="0"/>
            <a:r>
              <a:rPr lang="ru-RU" sz="2400" b="1" dirty="0">
                <a:solidFill>
                  <a:schemeClr val="tx1"/>
                </a:solidFill>
              </a:rPr>
              <a:t>ПЕРЕВАГИ ДЛЯ ІНВЕСТОРІВ</a:t>
            </a:r>
            <a:endParaRPr lang="de-DE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55576" y="2060848"/>
            <a:ext cx="7629525" cy="3385542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>
            <a:defPPr>
              <a:defRPr lang="uk-UA"/>
            </a:defPPr>
            <a:lvl1pPr marL="457200" indent="-457200" algn="just" eaLnBrk="0" hangingPunct="0">
              <a:buFont typeface="Calibri" pitchFamily="34" charset="0"/>
              <a:buAutoNum type="arabicPeriod"/>
              <a:defRPr kumimoji="1" sz="2000">
                <a:cs typeface="Arial" pitchFamily="34" charset="0"/>
              </a:defRPr>
            </a:lvl1pPr>
            <a:lvl2pPr marL="742950" indent="-285750">
              <a:defRPr kumimoji="1" sz="2400"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9pPr>
          </a:lstStyle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Підвищення рівня довіри </a:t>
            </a:r>
            <a:r>
              <a:rPr lang="uk-UA" dirty="0" smtClean="0">
                <a:cs typeface="Times New Roman" pitchFamily="18" charset="0"/>
              </a:rPr>
              <a:t>до </a:t>
            </a:r>
            <a:r>
              <a:rPr lang="uk-UA" dirty="0">
                <a:cs typeface="Times New Roman" pitchFamily="18" charset="0"/>
              </a:rPr>
              <a:t>фінансової звітності вітчизняних підприємств, в т. ч. державних компаній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Підвищення рівня довіри до українських банків та страхових компаній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Підвищення рівня прозорості та </a:t>
            </a:r>
            <a:r>
              <a:rPr lang="uk-UA" dirty="0" err="1">
                <a:cs typeface="Times New Roman" pitchFamily="18" charset="0"/>
              </a:rPr>
              <a:t>зіставності</a:t>
            </a:r>
            <a:r>
              <a:rPr lang="uk-UA" dirty="0">
                <a:cs typeface="Times New Roman" pitchFamily="18" charset="0"/>
              </a:rPr>
              <a:t> фінансової звітності вітчизняних підприємств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Захищеність іноземного капіталу та гарантія якості фінансової звітності суб</a:t>
            </a:r>
            <a:r>
              <a:rPr lang="uk-UA" altLang="ru-RU" dirty="0">
                <a:cs typeface="Times New Roman" pitchFamily="18" charset="0"/>
              </a:rPr>
              <a:t>’</a:t>
            </a:r>
            <a:r>
              <a:rPr lang="uk-UA" dirty="0">
                <a:cs typeface="Times New Roman" pitchFamily="18" charset="0"/>
              </a:rPr>
              <a:t>єктів суспільного інтересу з боку держави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Підвищення інвестиційної привабливості України</a:t>
            </a:r>
          </a:p>
        </p:txBody>
      </p:sp>
    </p:spTree>
    <p:extLst>
      <p:ext uri="{BB962C8B-B14F-4D97-AF65-F5344CB8AC3E}">
        <p14:creationId xmlns:p14="http://schemas.microsoft.com/office/powerpoint/2010/main" xmlns="" val="17923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0" hangingPunct="0"/>
            <a:r>
              <a:rPr lang="ru-RU" sz="2400" b="1" dirty="0">
                <a:solidFill>
                  <a:schemeClr val="tx1"/>
                </a:solidFill>
              </a:rPr>
              <a:t>ПЕРЕВАГИ ДЛЯ </a:t>
            </a:r>
            <a:r>
              <a:rPr lang="ru-RU" sz="2400" b="1" dirty="0" smtClean="0">
                <a:solidFill>
                  <a:schemeClr val="tx1"/>
                </a:solidFill>
              </a:rPr>
              <a:t>АУДИТОРІВ</a:t>
            </a:r>
            <a:endParaRPr lang="uk-UA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41056" y="2060848"/>
            <a:ext cx="7643813" cy="3077766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>
            <a:spAutoFit/>
          </a:bodyPr>
          <a:lstStyle>
            <a:defPPr>
              <a:defRPr lang="uk-UA"/>
            </a:defPPr>
            <a:lvl1pPr marL="457200" indent="-457200" algn="just" eaLnBrk="0" hangingPunct="0">
              <a:buFont typeface="Calibri" pitchFamily="34" charset="0"/>
              <a:buAutoNum type="arabicPeriod"/>
              <a:defRPr kumimoji="1" sz="2000">
                <a:cs typeface="Arial" pitchFamily="34" charset="0"/>
              </a:defRPr>
            </a:lvl1pPr>
            <a:lvl2pPr marL="742950" indent="-285750">
              <a:defRPr kumimoji="1" sz="2400"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latin typeface="Calibri" pitchFamily="34" charset="0"/>
                <a:cs typeface="Arial" pitchFamily="34" charset="0"/>
              </a:defRPr>
            </a:lvl9pPr>
          </a:lstStyle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Можливість виходу аудиторських компаній України на європейські ринки за рахунок визнання еквівалентності систем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Визнання національних аудиторів у країнах ЄС та у світі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Представлення наглядового органу України у Міжнародному Форумі Незалежних Аудиторських Регуляторів (IFIAR) 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>
                <a:cs typeface="Times New Roman" pitchFamily="18" charset="0"/>
              </a:rPr>
              <a:t>Розширення можливостей ринку аудиторської </a:t>
            </a:r>
            <a:r>
              <a:rPr lang="uk-UA" dirty="0" smtClean="0">
                <a:cs typeface="Times New Roman" pitchFamily="18" charset="0"/>
              </a:rPr>
              <a:t>діяльності</a:t>
            </a:r>
          </a:p>
          <a:p>
            <a:pPr marL="468000">
              <a:spcAft>
                <a:spcPts val="1200"/>
              </a:spcAft>
              <a:buFont typeface="Arial" pitchFamily="34" charset="0"/>
              <a:buChar char="•"/>
            </a:pPr>
            <a:r>
              <a:rPr lang="uk-UA" dirty="0" smtClean="0">
                <a:cs typeface="Times New Roman" pitchFamily="18" charset="0"/>
              </a:rPr>
              <a:t>Підвищення </a:t>
            </a:r>
            <a:r>
              <a:rPr lang="uk-UA" dirty="0">
                <a:cs typeface="Times New Roman" pitchFamily="18" charset="0"/>
              </a:rPr>
              <a:t>престижу професії аудитора та довіри до діяльності аудиторів з боку користувачів фінансової звітності</a:t>
            </a:r>
          </a:p>
        </p:txBody>
      </p:sp>
    </p:spTree>
    <p:extLst>
      <p:ext uri="{BB962C8B-B14F-4D97-AF65-F5344CB8AC3E}">
        <p14:creationId xmlns:p14="http://schemas.microsoft.com/office/powerpoint/2010/main" xmlns="" val="22635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0" hangingPunct="0"/>
            <a:r>
              <a:rPr lang="ru-RU" sz="2400" b="1" dirty="0">
                <a:solidFill>
                  <a:schemeClr val="tx1"/>
                </a:solidFill>
              </a:rPr>
              <a:t>ПЕРЕВАГИ ДЛЯ </a:t>
            </a:r>
            <a:r>
              <a:rPr lang="ru-RU" sz="2400" b="1" dirty="0" smtClean="0">
                <a:solidFill>
                  <a:schemeClr val="tx1"/>
                </a:solidFill>
              </a:rPr>
              <a:t>ДЕРЖАВИ</a:t>
            </a:r>
            <a:endParaRPr lang="uk-UA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55576" y="1772816"/>
            <a:ext cx="7643812" cy="4078039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Створення позитивного інвестиційного клімату України</a:t>
            </a:r>
          </a:p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Виконання зобов</a:t>
            </a:r>
            <a:r>
              <a:rPr lang="uk-UA" altLang="ru-RU" sz="2000" dirty="0">
                <a:latin typeface="+mn-lt"/>
                <a:cs typeface="Times New Roman" pitchFamily="18" charset="0"/>
              </a:rPr>
              <a:t>’</a:t>
            </a:r>
            <a:r>
              <a:rPr lang="uk-UA" sz="2000" dirty="0">
                <a:latin typeface="+mn-lt"/>
                <a:cs typeface="Times New Roman" pitchFamily="18" charset="0"/>
              </a:rPr>
              <a:t>язань Угоди про Асоціацію між Україною та Європейським Союзом </a:t>
            </a:r>
          </a:p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Підвищення довіри населення до українських банків, страхових компаній, інших публічних компаній, в </a:t>
            </a:r>
            <a:r>
              <a:rPr lang="uk-UA" sz="2000" dirty="0" smtClean="0">
                <a:latin typeface="+mn-lt"/>
                <a:cs typeface="Times New Roman" pitchFamily="18" charset="0"/>
              </a:rPr>
              <a:t>т. ч</a:t>
            </a:r>
            <a:r>
              <a:rPr lang="uk-UA" sz="2000" dirty="0">
                <a:latin typeface="+mn-lt"/>
                <a:cs typeface="Times New Roman" pitchFamily="18" charset="0"/>
              </a:rPr>
              <a:t>. державних підприємств</a:t>
            </a:r>
          </a:p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Створення належних умов для виходу національних компаній на ринки капіталу</a:t>
            </a:r>
          </a:p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Підвищення рівня довіри </a:t>
            </a:r>
            <a:r>
              <a:rPr lang="uk-UA" sz="2000" dirty="0" smtClean="0">
                <a:latin typeface="+mn-lt"/>
                <a:cs typeface="Times New Roman" pitchFamily="18" charset="0"/>
              </a:rPr>
              <a:t>зовнішніх </a:t>
            </a:r>
            <a:r>
              <a:rPr lang="uk-UA" sz="2000" dirty="0" smtClean="0">
                <a:latin typeface="+mn-lt"/>
                <a:cs typeface="Times New Roman" pitchFamily="18" charset="0"/>
              </a:rPr>
              <a:t>інвесторів</a:t>
            </a:r>
            <a:r>
              <a:rPr lang="en-US" sz="2000" dirty="0" smtClean="0">
                <a:latin typeface="+mn-lt"/>
                <a:cs typeface="Times New Roman" pitchFamily="18" charset="0"/>
              </a:rPr>
              <a:t> </a:t>
            </a:r>
            <a:r>
              <a:rPr lang="uk-UA" sz="2000" dirty="0" smtClean="0">
                <a:latin typeface="+mn-lt"/>
                <a:cs typeface="Times New Roman" pitchFamily="18" charset="0"/>
              </a:rPr>
              <a:t>до </a:t>
            </a:r>
            <a:r>
              <a:rPr lang="uk-UA" sz="2000" dirty="0">
                <a:latin typeface="+mn-lt"/>
                <a:cs typeface="Times New Roman" pitchFamily="18" charset="0"/>
              </a:rPr>
              <a:t>фінансової </a:t>
            </a:r>
            <a:r>
              <a:rPr lang="uk-UA" sz="2000" dirty="0" smtClean="0">
                <a:latin typeface="+mn-lt"/>
                <a:cs typeface="Times New Roman" pitchFamily="18" charset="0"/>
              </a:rPr>
              <a:t>звітності</a:t>
            </a:r>
            <a:endParaRPr lang="uk-UA" sz="2000" dirty="0">
              <a:latin typeface="+mn-lt"/>
              <a:cs typeface="Times New Roman" pitchFamily="18" charset="0"/>
            </a:endParaRPr>
          </a:p>
          <a:p>
            <a:pPr marL="468000"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>
                <a:latin typeface="+mn-lt"/>
                <a:cs typeface="Times New Roman" pitchFamily="18" charset="0"/>
              </a:rPr>
              <a:t>Підвищення довіри регуляторних органів (НБУ, НКЦПФР, </a:t>
            </a:r>
            <a:r>
              <a:rPr lang="uk-UA" sz="2000" dirty="0" err="1">
                <a:latin typeface="+mn-lt"/>
                <a:cs typeface="Times New Roman" pitchFamily="18" charset="0"/>
              </a:rPr>
              <a:t>Нацкомфінпослуг</a:t>
            </a:r>
            <a:r>
              <a:rPr lang="uk-UA" sz="2000" dirty="0">
                <a:latin typeface="+mn-lt"/>
                <a:cs typeface="Times New Roman" pitchFamily="18" charset="0"/>
              </a:rPr>
              <a:t>) до фінансової звітності компаній </a:t>
            </a:r>
          </a:p>
        </p:txBody>
      </p:sp>
    </p:spTree>
    <p:extLst>
      <p:ext uri="{BB962C8B-B14F-4D97-AF65-F5344CB8AC3E}">
        <p14:creationId xmlns:p14="http://schemas.microsoft.com/office/powerpoint/2010/main" xmlns="" val="22635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983-FD9E-4024-99AB-39932AAA9FFB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0" hangingPunct="0"/>
            <a:r>
              <a:rPr lang="ru-RU" sz="2400" b="1" dirty="0">
                <a:solidFill>
                  <a:schemeClr val="tx1"/>
                </a:solidFill>
              </a:rPr>
              <a:t>ПЕРЕВАГИ ДЛЯ </a:t>
            </a:r>
            <a:r>
              <a:rPr lang="ru-RU" sz="2400" b="1" dirty="0" smtClean="0">
                <a:solidFill>
                  <a:schemeClr val="tx1"/>
                </a:solidFill>
              </a:rPr>
              <a:t>ПІДПРИЄМСТВ-КОРИСТУВАЧІВ АУДИТОРСЬКИХ ПОСЛУГ</a:t>
            </a:r>
            <a:endParaRPr lang="uk-UA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929330"/>
            <a:ext cx="25249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55576" y="1772816"/>
            <a:ext cx="7643812" cy="4001095"/>
          </a:xfrm>
          <a:prstGeom prst="rect">
            <a:avLst/>
          </a:prstGeom>
          <a:solidFill>
            <a:srgbClr val="FFFFC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 smtClean="0"/>
              <a:t>Впевненість різних </a:t>
            </a:r>
            <a:r>
              <a:rPr lang="uk-UA" sz="2000" dirty="0" err="1" smtClean="0"/>
              <a:t>стейкхолдерів</a:t>
            </a:r>
            <a:r>
              <a:rPr lang="uk-UA" sz="2000" dirty="0" smtClean="0"/>
              <a:t> </a:t>
            </a:r>
            <a:r>
              <a:rPr lang="ru-RU" sz="2000" dirty="0" smtClean="0"/>
              <a:t>(</a:t>
            </a:r>
            <a:r>
              <a:rPr lang="uk-UA" sz="2000" dirty="0" smtClean="0"/>
              <a:t>власників, кредиторів, постачальників тощо) в  об’єктивній і достовірній інформації про фінансово-господарський стан суб’єкта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 smtClean="0"/>
              <a:t>Підвищення довіри населення до українських банків, страхових компаній, інших публічних компаній, в т.ч. державних підприємств 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 smtClean="0"/>
              <a:t>Створення належних умов для виходу національних компаній на ринки капіталу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/>
              <a:t>П</a:t>
            </a:r>
            <a:r>
              <a:rPr lang="uk-UA" sz="2000" dirty="0" smtClean="0"/>
              <a:t>ідвищення довіри регуляторних органів до фінансової звітності компанії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dirty="0" smtClean="0"/>
              <a:t>Формування престижу суб’єкта аудиторської перевірки порівняно з підприємствами, які ще не проходили аудиторську перевірку</a:t>
            </a:r>
            <a:endParaRPr lang="uk-U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5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551</Words>
  <Application>Microsoft Office PowerPoint</Application>
  <PresentationFormat>Екран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Проект Закону України  «Про аудит фінансової звітності та аудиторську діяльність»</vt:lpstr>
      <vt:lpstr>Слайд 2</vt:lpstr>
      <vt:lpstr>МОДЕЛЬ ОРГАНУ СУСПІЛЬНОГО НАГЛЯДУ</vt:lpstr>
      <vt:lpstr>ФУНКЦІЇ РАДИ НАГЛЯДУ ЗА АУДИТОРСЬКОЮ ДІЯЛЬНІСТЮ</vt:lpstr>
      <vt:lpstr>ПОВНОВАЖЕННЯ, ДЕЛЕГОВАНІ АУДИТОРСЬКІЙ ПАЛАТІ УКРАЇНИ</vt:lpstr>
      <vt:lpstr>ПЕРЕВАГИ ДЛЯ ІНВЕСТОРІВ</vt:lpstr>
      <vt:lpstr>ПЕРЕВАГИ ДЛЯ АУДИТОРІВ</vt:lpstr>
      <vt:lpstr>ПЕРЕВАГИ ДЛЯ ДЕРЖАВИ</vt:lpstr>
      <vt:lpstr>ПЕРЕВАГИ ДЛЯ ПІДПРИЄМСТВ-КОРИСТУВАЧІВ АУДИТОРСЬКИХ ПОСЛУГ</vt:lpstr>
      <vt:lpstr>ОЦІНКА ЗАКОНОПРОЕКТУ МІЖНАРОДНИМИ ОРГАНІЗАЦІЯМИ</vt:lpstr>
    </vt:vector>
  </TitlesOfParts>
  <Company>Minfin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Прес-конференція  Міністра фінансів Наталії Яресько</dc:title>
  <dc:creator>Zfedorova</dc:creator>
  <cp:lastModifiedBy>Користувач Windows</cp:lastModifiedBy>
  <cp:revision>96</cp:revision>
  <cp:lastPrinted>2017-09-27T13:31:52Z</cp:lastPrinted>
  <dcterms:created xsi:type="dcterms:W3CDTF">2015-12-14T19:09:11Z</dcterms:created>
  <dcterms:modified xsi:type="dcterms:W3CDTF">2017-09-27T16:01:02Z</dcterms:modified>
</cp:coreProperties>
</file>