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3" r:id="rId2"/>
    <p:sldMasterId id="2147483685" r:id="rId3"/>
  </p:sldMasterIdLst>
  <p:notesMasterIdLst>
    <p:notesMasterId r:id="rId14"/>
  </p:notesMasterIdLst>
  <p:handoutMasterIdLst>
    <p:handoutMasterId r:id="rId15"/>
  </p:handoutMasterIdLst>
  <p:sldIdLst>
    <p:sldId id="602" r:id="rId4"/>
    <p:sldId id="601" r:id="rId5"/>
    <p:sldId id="603" r:id="rId6"/>
    <p:sldId id="604" r:id="rId7"/>
    <p:sldId id="605" r:id="rId8"/>
    <p:sldId id="607" r:id="rId9"/>
    <p:sldId id="608" r:id="rId10"/>
    <p:sldId id="609" r:id="rId11"/>
    <p:sldId id="610" r:id="rId12"/>
    <p:sldId id="611" r:id="rId13"/>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CC99"/>
    <a:srgbClr val="FFCC66"/>
    <a:srgbClr val="CCFF33"/>
    <a:srgbClr val="FF505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72" autoAdjust="0"/>
    <p:restoredTop sz="94624" autoAdjust="0"/>
  </p:normalViewPr>
  <p:slideViewPr>
    <p:cSldViewPr>
      <p:cViewPr varScale="1">
        <p:scale>
          <a:sx n="78" d="100"/>
          <a:sy n="78" d="100"/>
        </p:scale>
        <p:origin x="18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ru-RU"/>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ru-RU"/>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9977969-D369-40E5-89C7-06117A961BE8}" type="slidenum">
              <a:rPr lang="ru-RU"/>
              <a:pPr>
                <a:defRPr/>
              </a:pPr>
              <a:t>‹№›</a:t>
            </a:fld>
            <a:endParaRPr lang="ru-RU"/>
          </a:p>
        </p:txBody>
      </p:sp>
    </p:spTree>
    <p:extLst>
      <p:ext uri="{BB962C8B-B14F-4D97-AF65-F5344CB8AC3E}">
        <p14:creationId xmlns:p14="http://schemas.microsoft.com/office/powerpoint/2010/main" val="2559730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charset="0"/>
              </a:defRPr>
            </a:lvl1pPr>
          </a:lstStyle>
          <a:p>
            <a:pPr>
              <a:defRPr/>
            </a:pPr>
            <a:endParaRPr lang="ru-RU"/>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5658CE1C-4AA9-4EC0-B657-6344ED854BB7}" type="datetimeFigureOut">
              <a:rPr lang="ru-RU"/>
              <a:pPr>
                <a:defRPr/>
              </a:pPr>
              <a:t>28.09.2017</a:t>
            </a:fld>
            <a:endParaRPr lang="ru-RU"/>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charset="0"/>
              </a:defRPr>
            </a:lvl1pPr>
          </a:lstStyle>
          <a:p>
            <a:pPr>
              <a:defRPr/>
            </a:pPr>
            <a:endParaRPr lang="ru-RU"/>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F114DA81-4507-4D92-B60C-49A97A5345A2}" type="slidenum">
              <a:rPr lang="ru-RU"/>
              <a:pPr>
                <a:defRPr/>
              </a:pPr>
              <a:t>‹№›</a:t>
            </a:fld>
            <a:endParaRPr lang="ru-RU"/>
          </a:p>
        </p:txBody>
      </p:sp>
    </p:spTree>
    <p:extLst>
      <p:ext uri="{BB962C8B-B14F-4D97-AF65-F5344CB8AC3E}">
        <p14:creationId xmlns:p14="http://schemas.microsoft.com/office/powerpoint/2010/main" val="207874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a:t>Зразок заголовка</a:t>
            </a:r>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Зразок підзаголовка</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a:t>Зразок заголовка</a:t>
            </a:r>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Зразок підзаголовка</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a:t>Зразок заголовка</a:t>
            </a:r>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Зразок тексту</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a:t>Зразок заголовка</a:t>
            </a:r>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8" name="Місце для нижнього колонтитула 7"/>
          <p:cNvSpPr>
            <a:spLocks noGrp="1"/>
          </p:cNvSpPr>
          <p:nvPr>
            <p:ph type="ftr" sz="quarter" idx="11"/>
          </p:nvPr>
        </p:nvSpPr>
        <p:spPr/>
        <p:txBody>
          <a:bodyPr/>
          <a:lstStyle/>
          <a:p>
            <a:pPr>
              <a:defRPr/>
            </a:pPr>
            <a:endParaRPr lang="ru-RU"/>
          </a:p>
        </p:txBody>
      </p:sp>
      <p:sp>
        <p:nvSpPr>
          <p:cNvPr id="9" name="Місце для номера слайда 8"/>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4" name="Місце для нижнього колонтитула 3"/>
          <p:cNvSpPr>
            <a:spLocks noGrp="1"/>
          </p:cNvSpPr>
          <p:nvPr>
            <p:ph type="ftr" sz="quarter" idx="11"/>
          </p:nvPr>
        </p:nvSpPr>
        <p:spPr/>
        <p:txBody>
          <a:bodyPr/>
          <a:lstStyle/>
          <a:p>
            <a:pPr>
              <a:defRPr/>
            </a:pPr>
            <a:endParaRPr lang="ru-RU"/>
          </a:p>
        </p:txBody>
      </p:sp>
      <p:sp>
        <p:nvSpPr>
          <p:cNvPr id="5" name="Місце для номера слайда 4"/>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3" name="Місце для нижнього колонтитула 2"/>
          <p:cNvSpPr>
            <a:spLocks noGrp="1"/>
          </p:cNvSpPr>
          <p:nvPr>
            <p:ph type="ftr" sz="quarter" idx="11"/>
          </p:nvPr>
        </p:nvSpPr>
        <p:spPr/>
        <p:txBody>
          <a:bodyPr/>
          <a:lstStyle/>
          <a:p>
            <a:pPr>
              <a:defRPr/>
            </a:pPr>
            <a:endParaRPr lang="ru-RU"/>
          </a:p>
        </p:txBody>
      </p:sp>
      <p:sp>
        <p:nvSpPr>
          <p:cNvPr id="4" name="Місце для номера слайда 3"/>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a:t>Зразок заголовка</a:t>
            </a:r>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a:t>Зразок заголовка</a:t>
            </a:r>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a:t>Зразок заголовка</a:t>
            </a:r>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Зразок підзаголовка</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a:t>Зразок заголовка</a:t>
            </a:r>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Зразок тексту</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a:t>Зразок заголовка</a:t>
            </a:r>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8" name="Місце для нижнього колонтитула 7"/>
          <p:cNvSpPr>
            <a:spLocks noGrp="1"/>
          </p:cNvSpPr>
          <p:nvPr>
            <p:ph type="ftr" sz="quarter" idx="11"/>
          </p:nvPr>
        </p:nvSpPr>
        <p:spPr/>
        <p:txBody>
          <a:bodyPr/>
          <a:lstStyle/>
          <a:p>
            <a:pPr>
              <a:defRPr/>
            </a:pPr>
            <a:endParaRPr lang="ru-RU"/>
          </a:p>
        </p:txBody>
      </p:sp>
      <p:sp>
        <p:nvSpPr>
          <p:cNvPr id="9" name="Місце для номера слайда 8"/>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4" name="Місце для нижнього колонтитула 3"/>
          <p:cNvSpPr>
            <a:spLocks noGrp="1"/>
          </p:cNvSpPr>
          <p:nvPr>
            <p:ph type="ftr" sz="quarter" idx="11"/>
          </p:nvPr>
        </p:nvSpPr>
        <p:spPr/>
        <p:txBody>
          <a:bodyPr/>
          <a:lstStyle/>
          <a:p>
            <a:pPr>
              <a:defRPr/>
            </a:pPr>
            <a:endParaRPr lang="ru-RU"/>
          </a:p>
        </p:txBody>
      </p:sp>
      <p:sp>
        <p:nvSpPr>
          <p:cNvPr id="5" name="Місце для номера слайда 4"/>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3" name="Місце для нижнього колонтитула 2"/>
          <p:cNvSpPr>
            <a:spLocks noGrp="1"/>
          </p:cNvSpPr>
          <p:nvPr>
            <p:ph type="ftr" sz="quarter" idx="11"/>
          </p:nvPr>
        </p:nvSpPr>
        <p:spPr/>
        <p:txBody>
          <a:bodyPr/>
          <a:lstStyle/>
          <a:p>
            <a:pPr>
              <a:defRPr/>
            </a:pPr>
            <a:endParaRPr lang="ru-RU"/>
          </a:p>
        </p:txBody>
      </p:sp>
      <p:sp>
        <p:nvSpPr>
          <p:cNvPr id="4" name="Місце для номера слайда 3"/>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a:t>Зразок заголовка</a:t>
            </a:r>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Зразок тексту</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a:t>Зразок заголовка</a:t>
            </a:r>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a:t>Зразок заголовка</a:t>
            </a:r>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a:t>Зразок заголовка</a:t>
            </a:r>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8" name="Місце для нижнього колонтитула 7"/>
          <p:cNvSpPr>
            <a:spLocks noGrp="1"/>
          </p:cNvSpPr>
          <p:nvPr>
            <p:ph type="ftr" sz="quarter" idx="11"/>
          </p:nvPr>
        </p:nvSpPr>
        <p:spPr/>
        <p:txBody>
          <a:bodyPr/>
          <a:lstStyle/>
          <a:p>
            <a:pPr>
              <a:defRPr/>
            </a:pPr>
            <a:endParaRPr lang="ru-RU"/>
          </a:p>
        </p:txBody>
      </p:sp>
      <p:sp>
        <p:nvSpPr>
          <p:cNvPr id="9" name="Місце для номера слайда 8"/>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4" name="Місце для нижнього колонтитула 3"/>
          <p:cNvSpPr>
            <a:spLocks noGrp="1"/>
          </p:cNvSpPr>
          <p:nvPr>
            <p:ph type="ftr" sz="quarter" idx="11"/>
          </p:nvPr>
        </p:nvSpPr>
        <p:spPr/>
        <p:txBody>
          <a:bodyPr/>
          <a:lstStyle/>
          <a:p>
            <a:pPr>
              <a:defRPr/>
            </a:pPr>
            <a:endParaRPr lang="ru-RU"/>
          </a:p>
        </p:txBody>
      </p:sp>
      <p:sp>
        <p:nvSpPr>
          <p:cNvPr id="5" name="Місце для номера слайда 4"/>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3" name="Місце для нижнього колонтитула 2"/>
          <p:cNvSpPr>
            <a:spLocks noGrp="1"/>
          </p:cNvSpPr>
          <p:nvPr>
            <p:ph type="ftr" sz="quarter" idx="11"/>
          </p:nvPr>
        </p:nvSpPr>
        <p:spPr/>
        <p:txBody>
          <a:bodyPr/>
          <a:lstStyle/>
          <a:p>
            <a:pPr>
              <a:defRPr/>
            </a:pPr>
            <a:endParaRPr lang="ru-RU"/>
          </a:p>
        </p:txBody>
      </p:sp>
      <p:sp>
        <p:nvSpPr>
          <p:cNvPr id="4" name="Місце для номера слайда 3"/>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a:t>Зразок заголовка</a:t>
            </a:r>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a:t>Зразок заголовка</a:t>
            </a:r>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pPr>
              <a:defRPr/>
            </a:pPr>
            <a:fld id="{B98F17D5-E7C8-47F4-8954-A2E12423D598}" type="datetime1">
              <a:rPr lang="ru-RU" smtClean="0"/>
              <a:pPr>
                <a:defRPr/>
              </a:pPr>
              <a:t>28.09.2017</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3060EB3F-0C00-40E5-864A-EBF4BCE46609}" type="slidenum">
              <a:rPr lang="ru-RU" smtClean="0"/>
              <a:pPr>
                <a:defRPr/>
              </a:pPr>
              <a:t>‹№›</a:t>
            </a:fld>
            <a:endParaRPr lang="ru-RU"/>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060EB3F-0C00-40E5-864A-EBF4BCE46609}"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060EB3F-0C00-40E5-864A-EBF4BCE46609}"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98F17D5-E7C8-47F4-8954-A2E12423D598}" type="datetime1">
              <a:rPr lang="ru-RU" smtClean="0"/>
              <a:pPr>
                <a:defRPr/>
              </a:pPr>
              <a:t>28.09.2017</a:t>
            </a:fld>
            <a:endParaRPr lang="ru-RU"/>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060EB3F-0C00-40E5-864A-EBF4BCE46609}"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Прямокутник 4"/>
          <p:cNvSpPr/>
          <p:nvPr/>
        </p:nvSpPr>
        <p:spPr>
          <a:xfrm>
            <a:off x="0" y="1700808"/>
            <a:ext cx="9144000" cy="302433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2" name="Заголовок 1"/>
          <p:cNvSpPr>
            <a:spLocks noGrp="1"/>
          </p:cNvSpPr>
          <p:nvPr>
            <p:ph type="ctrTitle"/>
          </p:nvPr>
        </p:nvSpPr>
        <p:spPr>
          <a:xfrm>
            <a:off x="685800" y="2276872"/>
            <a:ext cx="7772400" cy="1867648"/>
          </a:xfrm>
        </p:spPr>
        <p:txBody>
          <a:bodyPr>
            <a:noAutofit/>
          </a:bodyPr>
          <a:lstStyle/>
          <a:p>
            <a:pPr rtl="0"/>
            <a:r>
              <a:rPr lang="en-gb" sz="3200" b="1" i="0" u="none" baseline="0"/>
              <a:t>Draft Law of Ukraine </a:t>
            </a:r>
            <a:br>
              <a:rPr lang="en-gb" sz="3200" b="1"/>
            </a:br>
            <a:r>
              <a:rPr lang="en-gb" sz="3200" b="1" i="0" u="none" baseline="0"/>
              <a:t>“On Amendment of the Law of Ukraine “On Accounting and Financial Statements in Ukraine” (Improvement of Some Provisions)”</a:t>
            </a:r>
            <a:endParaRPr lang="en-gb" sz="3200" b="1" dirty="0"/>
          </a:p>
        </p:txBody>
      </p:sp>
      <p:pic>
        <p:nvPicPr>
          <p:cNvPr id="1026" name="Picture 2"/>
          <p:cNvPicPr>
            <a:picLocks noChangeAspect="1" noChangeArrowheads="1"/>
          </p:cNvPicPr>
          <p:nvPr/>
        </p:nvPicPr>
        <p:blipFill>
          <a:blip r:embed="rId3" cstate="print"/>
          <a:srcRect/>
          <a:stretch>
            <a:fillRect/>
          </a:stretch>
        </p:blipFill>
        <p:spPr bwMode="auto">
          <a:xfrm>
            <a:off x="142844" y="142852"/>
            <a:ext cx="3429024" cy="1067196"/>
          </a:xfrm>
          <a:prstGeom prst="rect">
            <a:avLst/>
          </a:prstGeom>
          <a:noFill/>
          <a:ln w="9525">
            <a:noFill/>
            <a:miter lim="800000"/>
            <a:headEnd/>
            <a:tailEnd/>
          </a:ln>
          <a:effectLst/>
        </p:spPr>
      </p:pic>
    </p:spTree>
    <p:extLst>
      <p:ext uri="{BB962C8B-B14F-4D97-AF65-F5344CB8AC3E}">
        <p14:creationId xmlns:p14="http://schemas.microsoft.com/office/powerpoint/2010/main" val="36353665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номера слайда 4"/>
          <p:cNvSpPr>
            <a:spLocks noGrp="1"/>
          </p:cNvSpPr>
          <p:nvPr>
            <p:ph type="sldNum" sz="quarter" idx="12"/>
          </p:nvPr>
        </p:nvSpPr>
        <p:spPr>
          <a:effectLst/>
        </p:spPr>
        <p:txBody>
          <a:bodyPr/>
          <a:lstStyle/>
          <a:p>
            <a:pPr algn="r" rtl="0"/>
            <a:fld id="{BB4CB983-FD9E-4024-99AB-39932AAA9FFB}" type="slidenum">
              <a:rPr/>
              <a:pPr/>
              <a:t>10</a:t>
            </a:fld>
            <a:endParaRPr lang="en-gb"/>
          </a:p>
        </p:txBody>
      </p:sp>
      <p:pic>
        <p:nvPicPr>
          <p:cNvPr id="7" name="Picture 2"/>
          <p:cNvPicPr>
            <a:picLocks noChangeAspect="1" noChangeArrowheads="1"/>
          </p:cNvPicPr>
          <p:nvPr/>
        </p:nvPicPr>
        <p:blipFill>
          <a:blip r:embed="rId2" cstate="print"/>
          <a:srcRect/>
          <a:stretch>
            <a:fillRect/>
          </a:stretch>
        </p:blipFill>
        <p:spPr bwMode="auto">
          <a:xfrm>
            <a:off x="6429388" y="5929330"/>
            <a:ext cx="2524926" cy="785818"/>
          </a:xfrm>
          <a:prstGeom prst="rect">
            <a:avLst/>
          </a:prstGeom>
          <a:noFill/>
          <a:ln w="9525">
            <a:noFill/>
            <a:miter lim="800000"/>
            <a:headEnd/>
            <a:tailEnd/>
          </a:ln>
          <a:effectLst/>
        </p:spPr>
      </p:pic>
      <p:sp>
        <p:nvSpPr>
          <p:cNvPr id="53" name="Text Box 13"/>
          <p:cNvSpPr txBox="1">
            <a:spLocks noChangeArrowheads="1"/>
          </p:cNvSpPr>
          <p:nvPr/>
        </p:nvSpPr>
        <p:spPr bwMode="auto">
          <a:xfrm>
            <a:off x="467544" y="1268760"/>
            <a:ext cx="8208912" cy="2215991"/>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lnSpc>
                <a:spcPct val="150000"/>
              </a:lnSpc>
              <a:spcBef>
                <a:spcPts val="0"/>
              </a:spcBef>
              <a:buNone/>
            </a:pPr>
            <a:r>
              <a:rPr lang="en-gb" sz="2400" b="0" i="0" u="none" baseline="0">
                <a:latin typeface="Calibri" pitchFamily="34" charset="0"/>
              </a:rPr>
              <a:t>The audit public oversight body shall examine cases of administrative violations (e.g., based on petitions of users of financial statements), for instance, in the form of the failure to publish financial statements together with the audit report.</a:t>
            </a:r>
            <a:endParaRPr lang="en-gb" altLang="uk-UA" sz="2400" dirty="0">
              <a:latin typeface="Calibri" pitchFamily="34" charset="0"/>
            </a:endParaRPr>
          </a:p>
        </p:txBody>
      </p:sp>
    </p:spTree>
    <p:extLst>
      <p:ext uri="{BB962C8B-B14F-4D97-AF65-F5344CB8AC3E}">
        <p14:creationId xmlns:p14="http://schemas.microsoft.com/office/powerpoint/2010/main" val="2979199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5"/>
          <p:cNvSpPr>
            <a:spLocks/>
          </p:cNvSpPr>
          <p:nvPr/>
        </p:nvSpPr>
        <p:spPr bwMode="auto">
          <a:xfrm>
            <a:off x="944142" y="4437112"/>
            <a:ext cx="7742658" cy="1944216"/>
          </a:xfrm>
          <a:custGeom>
            <a:avLst/>
            <a:gdLst>
              <a:gd name="T0" fmla="*/ 0 w 1953758"/>
              <a:gd name="T1" fmla="*/ 211219 h 1269943"/>
              <a:gd name="T2" fmla="*/ 729066 w 1953758"/>
              <a:gd name="T3" fmla="*/ 0 h 1269943"/>
              <a:gd name="T4" fmla="*/ 6000658 w 1953758"/>
              <a:gd name="T5" fmla="*/ 0 h 1269943"/>
              <a:gd name="T6" fmla="*/ 6729726 w 1953758"/>
              <a:gd name="T7" fmla="*/ 211219 h 1269943"/>
              <a:gd name="T8" fmla="*/ 6729726 w 1953758"/>
              <a:gd name="T9" fmla="*/ 1056071 h 1269943"/>
              <a:gd name="T10" fmla="*/ 6000658 w 1953758"/>
              <a:gd name="T11" fmla="*/ 1267290 h 1269943"/>
              <a:gd name="T12" fmla="*/ 729066 w 1953758"/>
              <a:gd name="T13" fmla="*/ 1267290 h 1269943"/>
              <a:gd name="T14" fmla="*/ 0 w 1953758"/>
              <a:gd name="T15" fmla="*/ 1056071 h 1269943"/>
              <a:gd name="T16" fmla="*/ 0 w 1953758"/>
              <a:gd name="T17" fmla="*/ 211219 h 12699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3758"/>
              <a:gd name="T28" fmla="*/ 0 h 1269943"/>
              <a:gd name="T29" fmla="*/ 1953758 w 1953758"/>
              <a:gd name="T30" fmla="*/ 1269943 h 12699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3758" h="1269943">
                <a:moveTo>
                  <a:pt x="0" y="211661"/>
                </a:moveTo>
                <a:cubicBezTo>
                  <a:pt x="0" y="94764"/>
                  <a:pt x="94764" y="0"/>
                  <a:pt x="211661" y="0"/>
                </a:cubicBezTo>
                <a:lnTo>
                  <a:pt x="1742097" y="0"/>
                </a:lnTo>
                <a:cubicBezTo>
                  <a:pt x="1858994" y="0"/>
                  <a:pt x="1953758" y="94764"/>
                  <a:pt x="1953758" y="211661"/>
                </a:cubicBezTo>
                <a:lnTo>
                  <a:pt x="1953758" y="1058282"/>
                </a:lnTo>
                <a:cubicBezTo>
                  <a:pt x="1953758" y="1175179"/>
                  <a:pt x="1858994" y="1269943"/>
                  <a:pt x="1742097" y="1269943"/>
                </a:cubicBezTo>
                <a:lnTo>
                  <a:pt x="211661" y="1269943"/>
                </a:lnTo>
                <a:cubicBezTo>
                  <a:pt x="94764" y="1269943"/>
                  <a:pt x="0" y="1175179"/>
                  <a:pt x="0" y="1058282"/>
                </a:cubicBezTo>
                <a:lnTo>
                  <a:pt x="0" y="211661"/>
                </a:lnTo>
                <a:close/>
              </a:path>
            </a:pathLst>
          </a:custGeom>
          <a:solidFill>
            <a:schemeClr val="accent6">
              <a:lumMod val="60000"/>
              <a:lumOff val="40000"/>
            </a:schemeClr>
          </a:solidFill>
          <a:ln w="38100">
            <a:solidFill>
              <a:srgbClr val="FFFFFF"/>
            </a:solidFill>
            <a:miter lim="800000"/>
            <a:headEnd/>
            <a:tailEnd/>
          </a:ln>
          <a:effectLst>
            <a:outerShdw blurRad="63500" sx="102000" sy="102000" algn="ctr" rotWithShape="0">
              <a:prstClr val="black">
                <a:alpha val="40000"/>
              </a:prstClr>
            </a:outerShdw>
          </a:effectLst>
        </p:spPr>
        <p:txBody>
          <a:bodyPr lIns="130574" tIns="130574" rIns="130574" bIns="130574" anchor="ctr"/>
          <a:lstStyle/>
          <a:p>
            <a:pPr defTabSz="800100" rtl="0">
              <a:lnSpc>
                <a:spcPct val="90000"/>
              </a:lnSpc>
              <a:spcAft>
                <a:spcPct val="35000"/>
              </a:spcAft>
            </a:pPr>
            <a:r>
              <a:rPr kumimoji="1" lang="en-gb" b="0" i="0" u="none" spc="-30" baseline="0">
                <a:cs typeface="Times New Roman" pitchFamily="18" charset="0"/>
              </a:rPr>
              <a:t>DIRECTIVE 2013/34/EU OF THE EUROPEAN PARLIAMENT AND OF THE COUNCIL OF 26 JUNE 2013 ON THE ANNUAL FINANCIAL STATEMENTS, CONSOLIDATED FINANCIAL STATEMENTS AND RELATED REPORTS OF CERTAIN TYPES OF UNDERTAKINGS</a:t>
            </a:r>
            <a:endParaRPr kumimoji="1" lang="en-gb" altLang="ru-RU" spc="-30" dirty="0">
              <a:cs typeface="Times New Roman" pitchFamily="18" charset="0"/>
            </a:endParaRPr>
          </a:p>
        </p:txBody>
      </p:sp>
      <p:sp>
        <p:nvSpPr>
          <p:cNvPr id="10" name="Freeform 5"/>
          <p:cNvSpPr>
            <a:spLocks/>
          </p:cNvSpPr>
          <p:nvPr/>
        </p:nvSpPr>
        <p:spPr bwMode="auto">
          <a:xfrm>
            <a:off x="950358" y="3212976"/>
            <a:ext cx="7736442" cy="1080120"/>
          </a:xfrm>
          <a:custGeom>
            <a:avLst/>
            <a:gdLst>
              <a:gd name="T0" fmla="*/ 0 w 1953758"/>
              <a:gd name="T1" fmla="*/ 211219 h 1269943"/>
              <a:gd name="T2" fmla="*/ 729066 w 1953758"/>
              <a:gd name="T3" fmla="*/ 0 h 1269943"/>
              <a:gd name="T4" fmla="*/ 6000658 w 1953758"/>
              <a:gd name="T5" fmla="*/ 0 h 1269943"/>
              <a:gd name="T6" fmla="*/ 6729726 w 1953758"/>
              <a:gd name="T7" fmla="*/ 211219 h 1269943"/>
              <a:gd name="T8" fmla="*/ 6729726 w 1953758"/>
              <a:gd name="T9" fmla="*/ 1056071 h 1269943"/>
              <a:gd name="T10" fmla="*/ 6000658 w 1953758"/>
              <a:gd name="T11" fmla="*/ 1267290 h 1269943"/>
              <a:gd name="T12" fmla="*/ 729066 w 1953758"/>
              <a:gd name="T13" fmla="*/ 1267290 h 1269943"/>
              <a:gd name="T14" fmla="*/ 0 w 1953758"/>
              <a:gd name="T15" fmla="*/ 1056071 h 1269943"/>
              <a:gd name="T16" fmla="*/ 0 w 1953758"/>
              <a:gd name="T17" fmla="*/ 211219 h 12699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3758"/>
              <a:gd name="T28" fmla="*/ 0 h 1269943"/>
              <a:gd name="T29" fmla="*/ 1953758 w 1953758"/>
              <a:gd name="T30" fmla="*/ 1269943 h 12699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3758" h="1269943">
                <a:moveTo>
                  <a:pt x="0" y="211661"/>
                </a:moveTo>
                <a:cubicBezTo>
                  <a:pt x="0" y="94764"/>
                  <a:pt x="94764" y="0"/>
                  <a:pt x="211661" y="0"/>
                </a:cubicBezTo>
                <a:lnTo>
                  <a:pt x="1742097" y="0"/>
                </a:lnTo>
                <a:cubicBezTo>
                  <a:pt x="1858994" y="0"/>
                  <a:pt x="1953758" y="94764"/>
                  <a:pt x="1953758" y="211661"/>
                </a:cubicBezTo>
                <a:lnTo>
                  <a:pt x="1953758" y="1058282"/>
                </a:lnTo>
                <a:cubicBezTo>
                  <a:pt x="1953758" y="1175179"/>
                  <a:pt x="1858994" y="1269943"/>
                  <a:pt x="1742097" y="1269943"/>
                </a:cubicBezTo>
                <a:lnTo>
                  <a:pt x="211661" y="1269943"/>
                </a:lnTo>
                <a:cubicBezTo>
                  <a:pt x="94764" y="1269943"/>
                  <a:pt x="0" y="1175179"/>
                  <a:pt x="0" y="1058282"/>
                </a:cubicBezTo>
                <a:lnTo>
                  <a:pt x="0" y="211661"/>
                </a:lnTo>
                <a:close/>
              </a:path>
            </a:pathLst>
          </a:custGeom>
          <a:solidFill>
            <a:schemeClr val="accent3">
              <a:lumMod val="60000"/>
              <a:lumOff val="40000"/>
            </a:schemeClr>
          </a:solidFill>
          <a:ln w="38100">
            <a:solidFill>
              <a:srgbClr val="FFFFFF"/>
            </a:solidFill>
            <a:miter lim="800000"/>
            <a:headEnd/>
            <a:tailEnd/>
          </a:ln>
          <a:effectLst>
            <a:outerShdw blurRad="63500" sx="102000" sy="102000" algn="ctr" rotWithShape="0">
              <a:prstClr val="black">
                <a:alpha val="40000"/>
              </a:prstClr>
            </a:outerShdw>
          </a:effectLst>
        </p:spPr>
        <p:txBody>
          <a:bodyPr lIns="130574" tIns="130574" rIns="130574" bIns="130574" anchor="ctr"/>
          <a:lstStyle/>
          <a:p>
            <a:pPr algn="ctr" defTabSz="800100" rtl="0">
              <a:lnSpc>
                <a:spcPct val="90000"/>
              </a:lnSpc>
              <a:spcAft>
                <a:spcPct val="35000"/>
              </a:spcAft>
            </a:pPr>
            <a:r>
              <a:rPr kumimoji="1" lang="en-gb" sz="1600" b="0" i="0" u="none" spc="-30" baseline="0" dirty="0">
                <a:cs typeface="Times New Roman" pitchFamily="18" charset="0"/>
              </a:rPr>
              <a:t>INSTRUCTION OF THE CABINET OF MINISTERS OF UKRAINE NO. 345-R OF APRIL 8, 2015, “ON ENDORSEMENT OF PLANS OF THE IMPLEMENTATION OF SOME EU LEGISLATIVE INSTRUMENTS IN THE FIELD OF ACCOUNTING AND AUDIT DEVELOPED BY THE MINISTRY OF FINANCE”</a:t>
            </a:r>
          </a:p>
        </p:txBody>
      </p:sp>
      <p:sp>
        <p:nvSpPr>
          <p:cNvPr id="61" name="Freeform 3"/>
          <p:cNvSpPr>
            <a:spLocks/>
          </p:cNvSpPr>
          <p:nvPr/>
        </p:nvSpPr>
        <p:spPr bwMode="auto">
          <a:xfrm>
            <a:off x="899592" y="1397580"/>
            <a:ext cx="7787208" cy="588168"/>
          </a:xfrm>
          <a:custGeom>
            <a:avLst/>
            <a:gdLst>
              <a:gd name="T0" fmla="*/ 0 w 1953758"/>
              <a:gd name="T1" fmla="*/ 56076 h 1269943"/>
              <a:gd name="T2" fmla="*/ 2164642 w 1953758"/>
              <a:gd name="T3" fmla="*/ 0 h 1269943"/>
              <a:gd name="T4" fmla="*/ 17816298 w 1953758"/>
              <a:gd name="T5" fmla="*/ 0 h 1269943"/>
              <a:gd name="T6" fmla="*/ 19980939 w 1953758"/>
              <a:gd name="T7" fmla="*/ 56076 h 1269943"/>
              <a:gd name="T8" fmla="*/ 19980939 w 1953758"/>
              <a:gd name="T9" fmla="*/ 280373 h 1269943"/>
              <a:gd name="T10" fmla="*/ 17816298 w 1953758"/>
              <a:gd name="T11" fmla="*/ 336449 h 1269943"/>
              <a:gd name="T12" fmla="*/ 2164642 w 1953758"/>
              <a:gd name="T13" fmla="*/ 336449 h 1269943"/>
              <a:gd name="T14" fmla="*/ 0 w 1953758"/>
              <a:gd name="T15" fmla="*/ 280373 h 1269943"/>
              <a:gd name="T16" fmla="*/ 0 w 1953758"/>
              <a:gd name="T17" fmla="*/ 56076 h 12699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3758"/>
              <a:gd name="T28" fmla="*/ 0 h 1269943"/>
              <a:gd name="T29" fmla="*/ 1953758 w 1953758"/>
              <a:gd name="T30" fmla="*/ 1269943 h 12699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3758" h="1269943">
                <a:moveTo>
                  <a:pt x="0" y="211661"/>
                </a:moveTo>
                <a:cubicBezTo>
                  <a:pt x="0" y="94764"/>
                  <a:pt x="94764" y="0"/>
                  <a:pt x="211661" y="0"/>
                </a:cubicBezTo>
                <a:lnTo>
                  <a:pt x="1742097" y="0"/>
                </a:lnTo>
                <a:cubicBezTo>
                  <a:pt x="1858994" y="0"/>
                  <a:pt x="1953758" y="94764"/>
                  <a:pt x="1953758" y="211661"/>
                </a:cubicBezTo>
                <a:lnTo>
                  <a:pt x="1953758" y="1058282"/>
                </a:lnTo>
                <a:cubicBezTo>
                  <a:pt x="1953758" y="1175179"/>
                  <a:pt x="1858994" y="1269943"/>
                  <a:pt x="1742097" y="1269943"/>
                </a:cubicBezTo>
                <a:lnTo>
                  <a:pt x="211661" y="1269943"/>
                </a:lnTo>
                <a:cubicBezTo>
                  <a:pt x="94764" y="1269943"/>
                  <a:pt x="0" y="1175179"/>
                  <a:pt x="0" y="1058282"/>
                </a:cubicBezTo>
                <a:lnTo>
                  <a:pt x="0" y="211661"/>
                </a:lnTo>
                <a:close/>
              </a:path>
            </a:pathLst>
          </a:custGeom>
          <a:solidFill>
            <a:schemeClr val="tx2">
              <a:lumMod val="40000"/>
              <a:lumOff val="60000"/>
            </a:schemeClr>
          </a:solidFill>
          <a:ln w="38100">
            <a:solidFill>
              <a:srgbClr val="FFFFFF"/>
            </a:solidFill>
            <a:miter lim="800000"/>
            <a:headEnd/>
            <a:tailEnd/>
          </a:ln>
          <a:effectLst>
            <a:outerShdw blurRad="63500" sx="102000" sy="102000" algn="ctr" rotWithShape="0">
              <a:prstClr val="black">
                <a:alpha val="40000"/>
              </a:prstClr>
            </a:outerShdw>
          </a:effectLst>
        </p:spPr>
        <p:txBody>
          <a:bodyPr lIns="130574" tIns="130574" rIns="130574" bIns="130574" anchor="ctr"/>
          <a:lstStyle/>
          <a:p>
            <a:pPr algn="ctr" defTabSz="800100" rtl="0" eaLnBrk="1" hangingPunct="1">
              <a:lnSpc>
                <a:spcPct val="90000"/>
              </a:lnSpc>
              <a:spcAft>
                <a:spcPct val="35000"/>
              </a:spcAft>
            </a:pPr>
            <a:r>
              <a:rPr kumimoji="1" lang="en-gb" sz="2000" b="0" i="0" u="none" spc="-30" baseline="0">
                <a:cs typeface="Times New Roman" pitchFamily="18" charset="0"/>
              </a:rPr>
              <a:t>COMMITMENTS</a:t>
            </a:r>
            <a:endParaRPr kumimoji="1" lang="en-gb" sz="2000" spc="-30" dirty="0">
              <a:cs typeface="Times New Roman" pitchFamily="18" charset="0"/>
            </a:endParaRPr>
          </a:p>
        </p:txBody>
      </p:sp>
      <p:sp>
        <p:nvSpPr>
          <p:cNvPr id="16" name="Freeform 5"/>
          <p:cNvSpPr>
            <a:spLocks/>
          </p:cNvSpPr>
          <p:nvPr/>
        </p:nvSpPr>
        <p:spPr bwMode="auto">
          <a:xfrm>
            <a:off x="958292" y="2132857"/>
            <a:ext cx="7728508" cy="936104"/>
          </a:xfrm>
          <a:custGeom>
            <a:avLst/>
            <a:gdLst>
              <a:gd name="T0" fmla="*/ 0 w 1953758"/>
              <a:gd name="T1" fmla="*/ 211219 h 1269943"/>
              <a:gd name="T2" fmla="*/ 729066 w 1953758"/>
              <a:gd name="T3" fmla="*/ 0 h 1269943"/>
              <a:gd name="T4" fmla="*/ 6000658 w 1953758"/>
              <a:gd name="T5" fmla="*/ 0 h 1269943"/>
              <a:gd name="T6" fmla="*/ 6729726 w 1953758"/>
              <a:gd name="T7" fmla="*/ 211219 h 1269943"/>
              <a:gd name="T8" fmla="*/ 6729726 w 1953758"/>
              <a:gd name="T9" fmla="*/ 1056071 h 1269943"/>
              <a:gd name="T10" fmla="*/ 6000658 w 1953758"/>
              <a:gd name="T11" fmla="*/ 1267290 h 1269943"/>
              <a:gd name="T12" fmla="*/ 729066 w 1953758"/>
              <a:gd name="T13" fmla="*/ 1267290 h 1269943"/>
              <a:gd name="T14" fmla="*/ 0 w 1953758"/>
              <a:gd name="T15" fmla="*/ 1056071 h 1269943"/>
              <a:gd name="T16" fmla="*/ 0 w 1953758"/>
              <a:gd name="T17" fmla="*/ 211219 h 12699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3758"/>
              <a:gd name="T28" fmla="*/ 0 h 1269943"/>
              <a:gd name="T29" fmla="*/ 1953758 w 1953758"/>
              <a:gd name="T30" fmla="*/ 1269943 h 12699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3758" h="1269943">
                <a:moveTo>
                  <a:pt x="0" y="211661"/>
                </a:moveTo>
                <a:cubicBezTo>
                  <a:pt x="0" y="94764"/>
                  <a:pt x="94764" y="0"/>
                  <a:pt x="211661" y="0"/>
                </a:cubicBezTo>
                <a:lnTo>
                  <a:pt x="1742097" y="0"/>
                </a:lnTo>
                <a:cubicBezTo>
                  <a:pt x="1858994" y="0"/>
                  <a:pt x="1953758" y="94764"/>
                  <a:pt x="1953758" y="211661"/>
                </a:cubicBezTo>
                <a:lnTo>
                  <a:pt x="1953758" y="1058282"/>
                </a:lnTo>
                <a:cubicBezTo>
                  <a:pt x="1953758" y="1175179"/>
                  <a:pt x="1858994" y="1269943"/>
                  <a:pt x="1742097" y="1269943"/>
                </a:cubicBezTo>
                <a:lnTo>
                  <a:pt x="211661" y="1269943"/>
                </a:lnTo>
                <a:cubicBezTo>
                  <a:pt x="94764" y="1269943"/>
                  <a:pt x="0" y="1175179"/>
                  <a:pt x="0" y="1058282"/>
                </a:cubicBezTo>
                <a:lnTo>
                  <a:pt x="0" y="211661"/>
                </a:lnTo>
                <a:close/>
              </a:path>
            </a:pathLst>
          </a:custGeom>
          <a:solidFill>
            <a:schemeClr val="accent2">
              <a:lumMod val="60000"/>
              <a:lumOff val="40000"/>
            </a:schemeClr>
          </a:solidFill>
          <a:ln w="38100">
            <a:solidFill>
              <a:srgbClr val="FFFFFF"/>
            </a:solidFill>
            <a:miter lim="800000"/>
            <a:headEnd/>
            <a:tailEnd/>
          </a:ln>
          <a:effectLst>
            <a:outerShdw blurRad="63500" sx="102000" sy="102000" algn="ctr" rotWithShape="0">
              <a:prstClr val="black">
                <a:alpha val="40000"/>
              </a:prstClr>
            </a:outerShdw>
          </a:effectLst>
        </p:spPr>
        <p:txBody>
          <a:bodyPr lIns="130574" tIns="130574" rIns="130574" bIns="130574" anchor="ctr"/>
          <a:lstStyle/>
          <a:p>
            <a:pPr algn="ctr" defTabSz="800100" rtl="0">
              <a:lnSpc>
                <a:spcPct val="90000"/>
              </a:lnSpc>
              <a:spcAft>
                <a:spcPct val="35000"/>
              </a:spcAft>
            </a:pPr>
            <a:r>
              <a:rPr kumimoji="1" lang="en-gb" sz="1600" b="0" i="0" u="none" spc="-30" baseline="0" dirty="0">
                <a:cs typeface="Times New Roman" pitchFamily="18" charset="0"/>
              </a:rPr>
              <a:t>ASSOCIATION AGREEMENT BETWEEN THE EUROPEAN UNION AND THE EUROPEAN ATOMIC ENERGY COMMUNITY (EURATOM) AND THEIR MEMBER STATES, OF THE ONE PART, AND UKRAINE, OF THE OTHER PART</a:t>
            </a:r>
          </a:p>
        </p:txBody>
      </p:sp>
      <p:cxnSp>
        <p:nvCxnSpPr>
          <p:cNvPr id="19" name="Пряма зі стрілкою 18"/>
          <p:cNvCxnSpPr/>
          <p:nvPr/>
        </p:nvCxnSpPr>
        <p:spPr>
          <a:xfrm>
            <a:off x="457200" y="2511526"/>
            <a:ext cx="469332" cy="0"/>
          </a:xfrm>
          <a:prstGeom prst="straightConnector1">
            <a:avLst/>
          </a:prstGeom>
          <a:ln>
            <a:tailEnd type="arrow"/>
          </a:ln>
          <a:effectLst>
            <a:outerShdw blurRad="63500" sx="102000" sy="102000" algn="ctr"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5" name="Пряма сполучна лінія 14"/>
          <p:cNvCxnSpPr/>
          <p:nvPr/>
        </p:nvCxnSpPr>
        <p:spPr>
          <a:xfrm>
            <a:off x="457200" y="1691664"/>
            <a:ext cx="370384" cy="0"/>
          </a:xfrm>
          <a:prstGeom prst="line">
            <a:avLst/>
          </a:prstGeom>
          <a:effectLst>
            <a:outerShdw blurRad="63500" sx="102000" sy="102000" algn="ctr"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8" name="Заголовок 5"/>
          <p:cNvSpPr txBox="1">
            <a:spLocks/>
          </p:cNvSpPr>
          <p:nvPr/>
        </p:nvSpPr>
        <p:spPr>
          <a:xfrm>
            <a:off x="457200" y="274638"/>
            <a:ext cx="8229600" cy="886706"/>
          </a:xfrm>
          <a:prstGeom prst="rect">
            <a:avLst/>
          </a:prstGeom>
          <a:solidFill>
            <a:schemeClr val="accent1">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0"/>
            <a:r>
              <a:rPr lang="en-gb" sz="2200" b="1" i="0" u="none" baseline="0">
                <a:solidFill>
                  <a:schemeClr val="tx1"/>
                </a:solidFill>
              </a:rPr>
              <a:t>UNDERTAKINGS WITH REGARD TO THE IMPLEMENTATION OF EU LEGAL INSTRUMENTS ON ACCOUNTING</a:t>
            </a:r>
            <a:endParaRPr lang="en-gb" sz="2200" b="1" dirty="0">
              <a:solidFill>
                <a:schemeClr val="tx1"/>
              </a:solidFill>
            </a:endParaRPr>
          </a:p>
        </p:txBody>
      </p:sp>
      <p:cxnSp>
        <p:nvCxnSpPr>
          <p:cNvPr id="23" name="Пряма сполучна лінія 22"/>
          <p:cNvCxnSpPr/>
          <p:nvPr/>
        </p:nvCxnSpPr>
        <p:spPr>
          <a:xfrm>
            <a:off x="457200" y="1691664"/>
            <a:ext cx="0" cy="3717556"/>
          </a:xfrm>
          <a:prstGeom prst="line">
            <a:avLst/>
          </a:prstGeom>
          <a:effectLst>
            <a:outerShdw blurRad="63500" sx="102000" sy="102000" algn="ctr"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8" name="Пряма зі стрілкою 27"/>
          <p:cNvCxnSpPr/>
          <p:nvPr/>
        </p:nvCxnSpPr>
        <p:spPr>
          <a:xfrm>
            <a:off x="457200" y="3729482"/>
            <a:ext cx="469332" cy="0"/>
          </a:xfrm>
          <a:prstGeom prst="straightConnector1">
            <a:avLst/>
          </a:prstGeom>
          <a:ln>
            <a:tailEnd type="arrow"/>
          </a:ln>
          <a:effectLst>
            <a:outerShdw blurRad="63500" sx="102000" sy="102000" algn="ctr"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30" name="Пряма зі стрілкою 29"/>
          <p:cNvCxnSpPr/>
          <p:nvPr/>
        </p:nvCxnSpPr>
        <p:spPr>
          <a:xfrm>
            <a:off x="457200" y="5409220"/>
            <a:ext cx="469332" cy="0"/>
          </a:xfrm>
          <a:prstGeom prst="straightConnector1">
            <a:avLst/>
          </a:prstGeom>
          <a:ln>
            <a:tailEnd type="arrow"/>
          </a:ln>
          <a:effectLst>
            <a:outerShdw blurRad="63500" sx="102000" sy="102000" algn="ctr"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010103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38219" y="620688"/>
            <a:ext cx="8229600" cy="86409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rtl="0" eaLnBrk="0" hangingPunct="0"/>
            <a:r>
              <a:rPr lang="en-gb" sz="2400" b="1" i="0" u="none" baseline="0">
                <a:solidFill>
                  <a:schemeClr val="tx1"/>
                </a:solidFill>
              </a:rPr>
              <a:t>PUBLIC-INTEREST ENTITIES</a:t>
            </a:r>
            <a:endParaRPr lang="en-gb" sz="2400" b="1" dirty="0">
              <a:solidFill>
                <a:schemeClr val="tx1"/>
              </a:solidFill>
            </a:endParaRPr>
          </a:p>
        </p:txBody>
      </p:sp>
      <p:sp>
        <p:nvSpPr>
          <p:cNvPr id="5" name="Місце для номера слайда 4"/>
          <p:cNvSpPr>
            <a:spLocks noGrp="1"/>
          </p:cNvSpPr>
          <p:nvPr>
            <p:ph type="sldNum" sz="quarter" idx="12"/>
          </p:nvPr>
        </p:nvSpPr>
        <p:spPr>
          <a:effectLst/>
        </p:spPr>
        <p:txBody>
          <a:bodyPr/>
          <a:lstStyle/>
          <a:p>
            <a:pPr algn="r" rtl="0"/>
            <a:fld id="{BB4CB983-FD9E-4024-99AB-39932AAA9FFB}" type="slidenum">
              <a:rPr/>
              <a:pPr/>
              <a:t>3</a:t>
            </a:fld>
            <a:endParaRPr lang="en-gb"/>
          </a:p>
        </p:txBody>
      </p:sp>
      <p:pic>
        <p:nvPicPr>
          <p:cNvPr id="7" name="Picture 2"/>
          <p:cNvPicPr>
            <a:picLocks noChangeAspect="1" noChangeArrowheads="1"/>
          </p:cNvPicPr>
          <p:nvPr/>
        </p:nvPicPr>
        <p:blipFill>
          <a:blip r:embed="rId3" cstate="print"/>
          <a:srcRect/>
          <a:stretch>
            <a:fillRect/>
          </a:stretch>
        </p:blipFill>
        <p:spPr bwMode="auto">
          <a:xfrm>
            <a:off x="6429388" y="5929330"/>
            <a:ext cx="2524926" cy="785818"/>
          </a:xfrm>
          <a:prstGeom prst="rect">
            <a:avLst/>
          </a:prstGeom>
          <a:noFill/>
          <a:ln w="9525">
            <a:noFill/>
            <a:miter lim="800000"/>
            <a:headEnd/>
            <a:tailEnd/>
          </a:ln>
          <a:effectLst/>
        </p:spPr>
      </p:pic>
      <p:sp>
        <p:nvSpPr>
          <p:cNvPr id="53" name="Text Box 13"/>
          <p:cNvSpPr txBox="1">
            <a:spLocks noChangeArrowheads="1"/>
          </p:cNvSpPr>
          <p:nvPr/>
        </p:nvSpPr>
        <p:spPr bwMode="auto">
          <a:xfrm>
            <a:off x="458907" y="2060848"/>
            <a:ext cx="8208912" cy="2585323"/>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buNone/>
            </a:pPr>
            <a:r>
              <a:rPr lang="en-gb" sz="2400" b="0" i="0" u="none" baseline="0">
                <a:latin typeface="Calibri" pitchFamily="34" charset="0"/>
              </a:rPr>
              <a:t>Issuers of exchange-listed securities, banks, insurers, non-state pension funds, other financial institutions (other than other financial institutions and non-state pension funds categorized as micro and small businesses), as well as businesses categorized under this Law as large enterprises</a:t>
            </a:r>
            <a:endParaRPr lang="en-gb" altLang="uk-UA" sz="2400" dirty="0">
              <a:latin typeface="Calibri" pitchFamily="34" charset="0"/>
            </a:endParaRPr>
          </a:p>
        </p:txBody>
      </p:sp>
    </p:spTree>
    <p:extLst>
      <p:ext uri="{BB962C8B-B14F-4D97-AF65-F5344CB8AC3E}">
        <p14:creationId xmlns:p14="http://schemas.microsoft.com/office/powerpoint/2010/main" val="428782072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38219" y="620688"/>
            <a:ext cx="8229600" cy="86409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rtl="0" eaLnBrk="0" hangingPunct="0"/>
            <a:r>
              <a:rPr lang="en-gb" sz="2400" b="1" i="0" u="none" baseline="0">
                <a:solidFill>
                  <a:schemeClr val="tx1"/>
                </a:solidFill>
              </a:rPr>
              <a:t>TAXONOMY OF FINANCIAL STATEMENTS</a:t>
            </a:r>
            <a:endParaRPr lang="en-gb" sz="2400" b="1" dirty="0">
              <a:solidFill>
                <a:schemeClr val="tx1"/>
              </a:solidFill>
            </a:endParaRPr>
          </a:p>
        </p:txBody>
      </p:sp>
      <p:sp>
        <p:nvSpPr>
          <p:cNvPr id="5" name="Місце для номера слайда 4"/>
          <p:cNvSpPr>
            <a:spLocks noGrp="1"/>
          </p:cNvSpPr>
          <p:nvPr>
            <p:ph type="sldNum" sz="quarter" idx="12"/>
          </p:nvPr>
        </p:nvSpPr>
        <p:spPr>
          <a:effectLst/>
        </p:spPr>
        <p:txBody>
          <a:bodyPr/>
          <a:lstStyle/>
          <a:p>
            <a:pPr algn="r" rtl="0"/>
            <a:fld id="{BB4CB983-FD9E-4024-99AB-39932AAA9FFB}" type="slidenum">
              <a:rPr/>
              <a:pPr/>
              <a:t>4</a:t>
            </a:fld>
            <a:endParaRPr lang="en-gb"/>
          </a:p>
        </p:txBody>
      </p:sp>
      <p:pic>
        <p:nvPicPr>
          <p:cNvPr id="7" name="Picture 2"/>
          <p:cNvPicPr>
            <a:picLocks noChangeAspect="1" noChangeArrowheads="1"/>
          </p:cNvPicPr>
          <p:nvPr/>
        </p:nvPicPr>
        <p:blipFill>
          <a:blip r:embed="rId2" cstate="print"/>
          <a:srcRect/>
          <a:stretch>
            <a:fillRect/>
          </a:stretch>
        </p:blipFill>
        <p:spPr bwMode="auto">
          <a:xfrm>
            <a:off x="6429388" y="5929330"/>
            <a:ext cx="2524926" cy="785818"/>
          </a:xfrm>
          <a:prstGeom prst="rect">
            <a:avLst/>
          </a:prstGeom>
          <a:noFill/>
          <a:ln w="9525">
            <a:noFill/>
            <a:miter lim="800000"/>
            <a:headEnd/>
            <a:tailEnd/>
          </a:ln>
          <a:effectLst/>
        </p:spPr>
      </p:pic>
      <p:sp>
        <p:nvSpPr>
          <p:cNvPr id="53" name="Text Box 13"/>
          <p:cNvSpPr txBox="1">
            <a:spLocks noChangeArrowheads="1"/>
          </p:cNvSpPr>
          <p:nvPr/>
        </p:nvSpPr>
        <p:spPr bwMode="auto">
          <a:xfrm>
            <a:off x="458907" y="2060848"/>
            <a:ext cx="8208912" cy="1846659"/>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buNone/>
            </a:pPr>
            <a:r>
              <a:rPr lang="en-gb" sz="2400" b="0" i="0" u="none" baseline="0">
                <a:latin typeface="Calibri" pitchFamily="34" charset="0"/>
              </a:rPr>
              <a:t>Items and indicators of financial statements and elements thereof to be disclosed The taxonomy of financial statements shall be approved by the central executive agency in charge of the development and the implementation of the state policy in the field of accounting</a:t>
            </a:r>
          </a:p>
        </p:txBody>
      </p:sp>
    </p:spTree>
    <p:extLst>
      <p:ext uri="{BB962C8B-B14F-4D97-AF65-F5344CB8AC3E}">
        <p14:creationId xmlns:p14="http://schemas.microsoft.com/office/powerpoint/2010/main" val="1200276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36875" y="188640"/>
            <a:ext cx="8229600" cy="28803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432000" rtl="0">
              <a:spcBef>
                <a:spcPts val="0"/>
              </a:spcBef>
            </a:pPr>
            <a:r>
              <a:rPr lang="en-gb" sz="2400" b="1" i="0" u="none" baseline="0">
                <a:solidFill>
                  <a:schemeClr val="tx1"/>
                </a:solidFill>
              </a:rPr>
              <a:t>MICRO ENTERPRISES</a:t>
            </a:r>
            <a:endParaRPr lang="en-gb" altLang="uk-UA" sz="2400" b="1" dirty="0">
              <a:solidFill>
                <a:schemeClr val="tx1"/>
              </a:solidFill>
            </a:endParaRPr>
          </a:p>
        </p:txBody>
      </p:sp>
      <p:sp>
        <p:nvSpPr>
          <p:cNvPr id="5" name="Місце для номера слайда 4"/>
          <p:cNvSpPr>
            <a:spLocks noGrp="1"/>
          </p:cNvSpPr>
          <p:nvPr>
            <p:ph type="sldNum" sz="quarter" idx="12"/>
          </p:nvPr>
        </p:nvSpPr>
        <p:spPr>
          <a:effectLst/>
        </p:spPr>
        <p:txBody>
          <a:bodyPr/>
          <a:lstStyle/>
          <a:p>
            <a:pPr algn="r" rtl="0"/>
            <a:fld id="{BB4CB983-FD9E-4024-99AB-39932AAA9FFB}" type="slidenum">
              <a:rPr/>
              <a:pPr/>
              <a:t>5</a:t>
            </a:fld>
            <a:endParaRPr lang="en-gb"/>
          </a:p>
        </p:txBody>
      </p:sp>
      <p:pic>
        <p:nvPicPr>
          <p:cNvPr id="7" name="Picture 2"/>
          <p:cNvPicPr>
            <a:picLocks noChangeAspect="1" noChangeArrowheads="1"/>
          </p:cNvPicPr>
          <p:nvPr/>
        </p:nvPicPr>
        <p:blipFill>
          <a:blip r:embed="rId2" cstate="print"/>
          <a:srcRect/>
          <a:stretch>
            <a:fillRect/>
          </a:stretch>
        </p:blipFill>
        <p:spPr bwMode="auto">
          <a:xfrm>
            <a:off x="6429388" y="5929330"/>
            <a:ext cx="2524926" cy="785818"/>
          </a:xfrm>
          <a:prstGeom prst="rect">
            <a:avLst/>
          </a:prstGeom>
          <a:noFill/>
          <a:ln w="9525">
            <a:noFill/>
            <a:miter lim="800000"/>
            <a:headEnd/>
            <a:tailEnd/>
          </a:ln>
          <a:effectLst/>
        </p:spPr>
      </p:pic>
      <p:sp>
        <p:nvSpPr>
          <p:cNvPr id="53" name="Text Box 13"/>
          <p:cNvSpPr txBox="1">
            <a:spLocks noChangeArrowheads="1"/>
          </p:cNvSpPr>
          <p:nvPr/>
        </p:nvSpPr>
        <p:spPr bwMode="auto">
          <a:xfrm>
            <a:off x="436875" y="548680"/>
            <a:ext cx="8226190" cy="830997"/>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342900" indent="-342900" rtl="0">
              <a:spcBef>
                <a:spcPts val="0"/>
              </a:spcBef>
              <a:buFont typeface="Arial" panose="020B0604020202020204" pitchFamily="34" charset="0"/>
              <a:buChar char="•"/>
            </a:pPr>
            <a:r>
              <a:rPr lang="en-gb" sz="1800" b="0" i="0" u="none" baseline="0">
                <a:latin typeface="Calibri" pitchFamily="34" charset="0"/>
              </a:rPr>
              <a:t>carrying amount of assets—up to EUR 350,000</a:t>
            </a:r>
          </a:p>
          <a:p>
            <a:pPr marL="342900" indent="-342900" rtl="0">
              <a:spcBef>
                <a:spcPts val="0"/>
              </a:spcBef>
              <a:buFont typeface="Arial" panose="020B0604020202020204" pitchFamily="34" charset="0"/>
              <a:buChar char="•"/>
            </a:pPr>
            <a:r>
              <a:rPr lang="en-gb" sz="1800" b="0" i="0" u="none" baseline="0">
                <a:latin typeface="Calibri" pitchFamily="34" charset="0"/>
              </a:rPr>
              <a:t>net income from sales of products (goods, work, services)—up to EUR 700,000</a:t>
            </a:r>
          </a:p>
          <a:p>
            <a:pPr marL="342900" indent="-342900" rtl="0">
              <a:spcBef>
                <a:spcPts val="0"/>
              </a:spcBef>
              <a:buFont typeface="Arial" panose="020B0604020202020204" pitchFamily="34" charset="0"/>
              <a:buChar char="•"/>
            </a:pPr>
            <a:r>
              <a:rPr lang="en-gb" sz="1800" b="0" i="0" u="none" baseline="0">
                <a:latin typeface="Calibri" pitchFamily="34" charset="0"/>
              </a:rPr>
              <a:t>average headcount—up to 10 persons</a:t>
            </a:r>
            <a:endParaRPr lang="en-gb" altLang="uk-UA" sz="1800" dirty="0">
              <a:latin typeface="Calibri" pitchFamily="34" charset="0"/>
            </a:endParaRPr>
          </a:p>
        </p:txBody>
      </p:sp>
      <p:sp>
        <p:nvSpPr>
          <p:cNvPr id="8" name="Заголовок 5"/>
          <p:cNvSpPr txBox="1">
            <a:spLocks/>
          </p:cNvSpPr>
          <p:nvPr/>
        </p:nvSpPr>
        <p:spPr>
          <a:xfrm>
            <a:off x="436875" y="1526608"/>
            <a:ext cx="8229600" cy="318215"/>
          </a:xfrm>
          <a:prstGeom prst="rect">
            <a:avLst/>
          </a:prstGeom>
          <a:solidFill>
            <a:schemeClr val="accent1">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indent="432000" rtl="0">
              <a:spcBef>
                <a:spcPts val="0"/>
              </a:spcBef>
            </a:pPr>
            <a:r>
              <a:rPr lang="en-gb" sz="2400" b="1" i="0" u="none" baseline="0">
                <a:solidFill>
                  <a:schemeClr val="tx1"/>
                </a:solidFill>
              </a:rPr>
              <a:t>SMALL ENTERPRISES</a:t>
            </a:r>
            <a:endParaRPr lang="en-gb" altLang="uk-UA" sz="2400" b="1" dirty="0">
              <a:solidFill>
                <a:schemeClr val="tx1"/>
              </a:solidFill>
            </a:endParaRPr>
          </a:p>
        </p:txBody>
      </p:sp>
      <p:sp>
        <p:nvSpPr>
          <p:cNvPr id="9" name="Text Box 13"/>
          <p:cNvSpPr txBox="1">
            <a:spLocks noChangeArrowheads="1"/>
          </p:cNvSpPr>
          <p:nvPr/>
        </p:nvSpPr>
        <p:spPr bwMode="auto">
          <a:xfrm>
            <a:off x="436875" y="1916832"/>
            <a:ext cx="8226190" cy="830997"/>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342900" indent="-342900" rtl="0">
              <a:spcBef>
                <a:spcPts val="0"/>
              </a:spcBef>
              <a:buFont typeface="Arial" panose="020B0604020202020204" pitchFamily="34" charset="0"/>
              <a:buChar char="•"/>
            </a:pPr>
            <a:r>
              <a:rPr lang="en-gb" sz="1800" b="0" i="0" u="none" baseline="0">
                <a:latin typeface="Calibri" pitchFamily="34" charset="0"/>
              </a:rPr>
              <a:t>carrying amount of assets—up to EUR 4,000,000</a:t>
            </a:r>
          </a:p>
          <a:p>
            <a:pPr marL="342900" indent="-342900" rtl="0">
              <a:spcBef>
                <a:spcPts val="0"/>
              </a:spcBef>
              <a:buFont typeface="Arial" panose="020B0604020202020204" pitchFamily="34" charset="0"/>
              <a:buChar char="•"/>
            </a:pPr>
            <a:r>
              <a:rPr lang="en-gb" sz="1800" b="0" i="0" u="none" baseline="0">
                <a:latin typeface="Calibri" pitchFamily="34" charset="0"/>
              </a:rPr>
              <a:t>net income from sales of products (goods, work, services)—up to EUR 8,000,000</a:t>
            </a:r>
          </a:p>
          <a:p>
            <a:pPr marL="342900" indent="-342900" rtl="0">
              <a:spcBef>
                <a:spcPts val="0"/>
              </a:spcBef>
              <a:buFont typeface="Arial" panose="020B0604020202020204" pitchFamily="34" charset="0"/>
              <a:buChar char="•"/>
            </a:pPr>
            <a:r>
              <a:rPr lang="en-gb" sz="1800" b="0" i="0" u="none" baseline="0">
                <a:latin typeface="Calibri" pitchFamily="34" charset="0"/>
              </a:rPr>
              <a:t>average headcount—up to 50 persons</a:t>
            </a:r>
          </a:p>
        </p:txBody>
      </p:sp>
      <p:sp>
        <p:nvSpPr>
          <p:cNvPr id="10" name="Заголовок 5"/>
          <p:cNvSpPr txBox="1">
            <a:spLocks/>
          </p:cNvSpPr>
          <p:nvPr/>
        </p:nvSpPr>
        <p:spPr>
          <a:xfrm>
            <a:off x="436875" y="2931151"/>
            <a:ext cx="8229600" cy="281825"/>
          </a:xfrm>
          <a:prstGeom prst="rect">
            <a:avLst/>
          </a:prstGeom>
          <a:solidFill>
            <a:schemeClr val="accent1">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indent="432000" rtl="0">
              <a:spcBef>
                <a:spcPts val="0"/>
              </a:spcBef>
            </a:pPr>
            <a:r>
              <a:rPr lang="en-gb" sz="2400" b="1" i="0" u="none" baseline="0">
                <a:solidFill>
                  <a:schemeClr val="tx1"/>
                </a:solidFill>
              </a:rPr>
              <a:t>MEDIUM SIZED ENTERPRISES</a:t>
            </a:r>
            <a:endParaRPr lang="en-gb" altLang="uk-UA" sz="2400" b="1" dirty="0">
              <a:solidFill>
                <a:schemeClr val="tx1"/>
              </a:solidFill>
            </a:endParaRPr>
          </a:p>
        </p:txBody>
      </p:sp>
      <p:sp>
        <p:nvSpPr>
          <p:cNvPr id="11" name="Text Box 13"/>
          <p:cNvSpPr txBox="1">
            <a:spLocks noChangeArrowheads="1"/>
          </p:cNvSpPr>
          <p:nvPr/>
        </p:nvSpPr>
        <p:spPr bwMode="auto">
          <a:xfrm>
            <a:off x="424260" y="3348227"/>
            <a:ext cx="8226190" cy="830997"/>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342900" indent="-342900" rtl="0">
              <a:spcBef>
                <a:spcPts val="0"/>
              </a:spcBef>
              <a:buFont typeface="Arial" panose="020B0604020202020204" pitchFamily="34" charset="0"/>
              <a:buChar char="•"/>
            </a:pPr>
            <a:r>
              <a:rPr lang="en-gb" sz="1800" b="0" i="0" u="none" baseline="0">
                <a:latin typeface="Calibri" pitchFamily="34" charset="0"/>
              </a:rPr>
              <a:t>carrying amount of assets—up to EUR 20,000,000;</a:t>
            </a:r>
          </a:p>
          <a:p>
            <a:pPr marL="342900" indent="-342900" rtl="0">
              <a:spcBef>
                <a:spcPts val="0"/>
              </a:spcBef>
              <a:buFont typeface="Arial" panose="020B0604020202020204" pitchFamily="34" charset="0"/>
              <a:buChar char="•"/>
            </a:pPr>
            <a:r>
              <a:rPr lang="en-gb" sz="1800" b="0" i="0" u="none" baseline="0">
                <a:latin typeface="Calibri" pitchFamily="34" charset="0"/>
              </a:rPr>
              <a:t>net income from sales of products (goods, work, services)—up to EUR 40,000,000</a:t>
            </a:r>
          </a:p>
          <a:p>
            <a:pPr marL="342900" indent="-342900" rtl="0">
              <a:spcBef>
                <a:spcPts val="0"/>
              </a:spcBef>
              <a:buFont typeface="Arial" panose="020B0604020202020204" pitchFamily="34" charset="0"/>
              <a:buChar char="•"/>
            </a:pPr>
            <a:r>
              <a:rPr lang="en-gb" sz="1800" b="0" i="0" u="none" baseline="0">
                <a:latin typeface="Calibri" pitchFamily="34" charset="0"/>
              </a:rPr>
              <a:t>average headcount—up to 250 persons</a:t>
            </a:r>
          </a:p>
        </p:txBody>
      </p:sp>
      <p:sp>
        <p:nvSpPr>
          <p:cNvPr id="12" name="Заголовок 5"/>
          <p:cNvSpPr txBox="1">
            <a:spLocks/>
          </p:cNvSpPr>
          <p:nvPr/>
        </p:nvSpPr>
        <p:spPr>
          <a:xfrm>
            <a:off x="403204" y="4437111"/>
            <a:ext cx="8229600" cy="297809"/>
          </a:xfrm>
          <a:prstGeom prst="rect">
            <a:avLst/>
          </a:prstGeom>
          <a:solidFill>
            <a:schemeClr val="accent1">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indent="432000" rtl="0">
              <a:spcBef>
                <a:spcPts val="0"/>
              </a:spcBef>
            </a:pPr>
            <a:r>
              <a:rPr lang="en-gb" sz="2400" b="1" i="0" u="none" baseline="0">
                <a:solidFill>
                  <a:schemeClr val="tx1"/>
                </a:solidFill>
              </a:rPr>
              <a:t>LARGE ENTERPRISES</a:t>
            </a:r>
            <a:endParaRPr lang="en-gb" altLang="uk-UA" sz="2400" b="1" dirty="0">
              <a:solidFill>
                <a:schemeClr val="tx1"/>
              </a:solidFill>
            </a:endParaRPr>
          </a:p>
        </p:txBody>
      </p:sp>
      <p:sp>
        <p:nvSpPr>
          <p:cNvPr id="13" name="Text Box 13"/>
          <p:cNvSpPr txBox="1">
            <a:spLocks noChangeArrowheads="1"/>
          </p:cNvSpPr>
          <p:nvPr/>
        </p:nvSpPr>
        <p:spPr bwMode="auto">
          <a:xfrm>
            <a:off x="403204" y="4834911"/>
            <a:ext cx="8226190" cy="1107996"/>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342900" indent="-342900" rtl="0">
              <a:spcBef>
                <a:spcPts val="0"/>
              </a:spcBef>
              <a:buFont typeface="Arial" panose="020B0604020202020204" pitchFamily="34" charset="0"/>
              <a:buChar char="•"/>
            </a:pPr>
            <a:r>
              <a:rPr lang="en-gb" sz="1800" b="0" i="0" u="none" baseline="0">
                <a:latin typeface="Calibri" pitchFamily="34" charset="0"/>
              </a:rPr>
              <a:t>carrying amount of assets—over EUR 20,000,000</a:t>
            </a:r>
          </a:p>
          <a:p>
            <a:pPr marL="342900" indent="-342900" rtl="0">
              <a:spcBef>
                <a:spcPts val="0"/>
              </a:spcBef>
              <a:buFont typeface="Arial" panose="020B0604020202020204" pitchFamily="34" charset="0"/>
              <a:buChar char="•"/>
            </a:pPr>
            <a:r>
              <a:rPr lang="en-gb" sz="1800" b="0" i="0" u="none" baseline="0">
                <a:latin typeface="Calibri" pitchFamily="34" charset="0"/>
              </a:rPr>
              <a:t>net income from sales of products (goods, work, services)—over EUR 40,000,000</a:t>
            </a:r>
          </a:p>
          <a:p>
            <a:pPr marL="342900" indent="-342900" rtl="0">
              <a:spcBef>
                <a:spcPts val="0"/>
              </a:spcBef>
              <a:buFont typeface="Arial" panose="020B0604020202020204" pitchFamily="34" charset="0"/>
              <a:buChar char="•"/>
            </a:pPr>
            <a:r>
              <a:rPr lang="en-gb" sz="1800" b="0" i="0" u="none" baseline="0">
                <a:latin typeface="Calibri" pitchFamily="34" charset="0"/>
              </a:rPr>
              <a:t>average headcount—over 250 persons.</a:t>
            </a:r>
          </a:p>
        </p:txBody>
      </p:sp>
    </p:spTree>
    <p:extLst>
      <p:ext uri="{BB962C8B-B14F-4D97-AF65-F5344CB8AC3E}">
        <p14:creationId xmlns:p14="http://schemas.microsoft.com/office/powerpoint/2010/main" val="4020769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номера слайда 4"/>
          <p:cNvSpPr>
            <a:spLocks noGrp="1"/>
          </p:cNvSpPr>
          <p:nvPr>
            <p:ph type="sldNum" sz="quarter" idx="12"/>
          </p:nvPr>
        </p:nvSpPr>
        <p:spPr>
          <a:effectLst/>
        </p:spPr>
        <p:txBody>
          <a:bodyPr/>
          <a:lstStyle/>
          <a:p>
            <a:pPr algn="r" rtl="0"/>
            <a:fld id="{BB4CB983-FD9E-4024-99AB-39932AAA9FFB}" type="slidenum">
              <a:rPr/>
              <a:pPr/>
              <a:t>6</a:t>
            </a:fld>
            <a:endParaRPr lang="en-gb"/>
          </a:p>
        </p:txBody>
      </p:sp>
      <p:pic>
        <p:nvPicPr>
          <p:cNvPr id="7" name="Picture 2"/>
          <p:cNvPicPr>
            <a:picLocks noChangeAspect="1" noChangeArrowheads="1"/>
          </p:cNvPicPr>
          <p:nvPr/>
        </p:nvPicPr>
        <p:blipFill>
          <a:blip r:embed="rId2" cstate="print"/>
          <a:srcRect/>
          <a:stretch>
            <a:fillRect/>
          </a:stretch>
        </p:blipFill>
        <p:spPr bwMode="auto">
          <a:xfrm>
            <a:off x="6429388" y="5929330"/>
            <a:ext cx="2524926" cy="785818"/>
          </a:xfrm>
          <a:prstGeom prst="rect">
            <a:avLst/>
          </a:prstGeom>
          <a:noFill/>
          <a:ln w="9525">
            <a:noFill/>
            <a:miter lim="800000"/>
            <a:headEnd/>
            <a:tailEnd/>
          </a:ln>
          <a:effectLst/>
        </p:spPr>
      </p:pic>
      <p:sp>
        <p:nvSpPr>
          <p:cNvPr id="53" name="Text Box 13"/>
          <p:cNvSpPr txBox="1">
            <a:spLocks noChangeArrowheads="1"/>
          </p:cNvSpPr>
          <p:nvPr/>
        </p:nvSpPr>
        <p:spPr bwMode="auto">
          <a:xfrm>
            <a:off x="467544" y="980728"/>
            <a:ext cx="8208912" cy="1846659"/>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spcBef>
                <a:spcPts val="0"/>
              </a:spcBef>
              <a:buNone/>
            </a:pPr>
            <a:r>
              <a:rPr lang="en-gb" sz="2400" b="0" i="0" u="none" baseline="0">
                <a:latin typeface="Calibri" pitchFamily="34" charset="0"/>
              </a:rPr>
              <a:t>The responsibility for the timely and complete presentation and disclosure of financial statements shall be borne by the owner (owners) or the authorized body (officer) managing the enterprise in accordance with the legislation and the constituting documents.</a:t>
            </a:r>
            <a:endParaRPr lang="en-gb" altLang="uk-UA" sz="2400" dirty="0">
              <a:latin typeface="Calibri" pitchFamily="34" charset="0"/>
            </a:endParaRPr>
          </a:p>
        </p:txBody>
      </p:sp>
      <p:sp>
        <p:nvSpPr>
          <p:cNvPr id="8" name="Text Box 13"/>
          <p:cNvSpPr txBox="1">
            <a:spLocks noChangeArrowheads="1"/>
          </p:cNvSpPr>
          <p:nvPr/>
        </p:nvSpPr>
        <p:spPr bwMode="auto">
          <a:xfrm>
            <a:off x="467544" y="2996952"/>
            <a:ext cx="8208912" cy="1846659"/>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spcBef>
                <a:spcPts val="0"/>
              </a:spcBef>
              <a:buNone/>
            </a:pPr>
            <a:r>
              <a:rPr lang="en-gb" sz="2400" b="0" i="0" u="none" baseline="0">
                <a:latin typeface="Calibri" pitchFamily="34" charset="0"/>
              </a:rPr>
              <a:t>The procedure and time frames for the submission to state authorities of financial statements, consolidated financial statements, the management report and the report on payments to the state shall be specified by the Cabinet of Ministers of Ukraine or, for banks, by the National Bank of Ukraine.</a:t>
            </a:r>
            <a:endParaRPr lang="en-gb" altLang="uk-UA" sz="2400" dirty="0">
              <a:latin typeface="Calibri" pitchFamily="34" charset="0"/>
            </a:endParaRPr>
          </a:p>
        </p:txBody>
      </p:sp>
    </p:spTree>
    <p:extLst>
      <p:ext uri="{BB962C8B-B14F-4D97-AF65-F5344CB8AC3E}">
        <p14:creationId xmlns:p14="http://schemas.microsoft.com/office/powerpoint/2010/main" val="357643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номера слайда 4"/>
          <p:cNvSpPr>
            <a:spLocks noGrp="1"/>
          </p:cNvSpPr>
          <p:nvPr>
            <p:ph type="sldNum" sz="quarter" idx="12"/>
          </p:nvPr>
        </p:nvSpPr>
        <p:spPr>
          <a:effectLst/>
        </p:spPr>
        <p:txBody>
          <a:bodyPr/>
          <a:lstStyle/>
          <a:p>
            <a:pPr algn="r" rtl="0"/>
            <a:fld id="{BB4CB983-FD9E-4024-99AB-39932AAA9FFB}" type="slidenum">
              <a:rPr/>
              <a:pPr/>
              <a:t>7</a:t>
            </a:fld>
            <a:endParaRPr lang="en-gb"/>
          </a:p>
        </p:txBody>
      </p:sp>
      <p:pic>
        <p:nvPicPr>
          <p:cNvPr id="7" name="Picture 2"/>
          <p:cNvPicPr>
            <a:picLocks noChangeAspect="1" noChangeArrowheads="1"/>
          </p:cNvPicPr>
          <p:nvPr/>
        </p:nvPicPr>
        <p:blipFill>
          <a:blip r:embed="rId2" cstate="print"/>
          <a:srcRect/>
          <a:stretch>
            <a:fillRect/>
          </a:stretch>
        </p:blipFill>
        <p:spPr bwMode="auto">
          <a:xfrm>
            <a:off x="6429388" y="5929330"/>
            <a:ext cx="2524926" cy="785818"/>
          </a:xfrm>
          <a:prstGeom prst="rect">
            <a:avLst/>
          </a:prstGeom>
          <a:noFill/>
          <a:ln w="9525">
            <a:noFill/>
            <a:miter lim="800000"/>
            <a:headEnd/>
            <a:tailEnd/>
          </a:ln>
          <a:effectLst/>
        </p:spPr>
      </p:pic>
      <p:sp>
        <p:nvSpPr>
          <p:cNvPr id="53" name="Text Box 13"/>
          <p:cNvSpPr txBox="1">
            <a:spLocks noChangeArrowheads="1"/>
          </p:cNvSpPr>
          <p:nvPr/>
        </p:nvSpPr>
        <p:spPr bwMode="auto">
          <a:xfrm>
            <a:off x="467544" y="980728"/>
            <a:ext cx="8208912" cy="1107996"/>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spcBef>
                <a:spcPts val="0"/>
              </a:spcBef>
              <a:buNone/>
            </a:pPr>
            <a:r>
              <a:rPr lang="en-gb" sz="2400" b="0" i="0" u="none" baseline="0">
                <a:latin typeface="Calibri" pitchFamily="34" charset="0"/>
              </a:rPr>
              <a:t>Financial statements and consolidated financial statements compiled under international standards shall be produced on the basis of the IFRS Taxonomy.</a:t>
            </a:r>
            <a:endParaRPr lang="en-gb" altLang="uk-UA" sz="2400" dirty="0">
              <a:latin typeface="Calibri" pitchFamily="34" charset="0"/>
            </a:endParaRPr>
          </a:p>
        </p:txBody>
      </p:sp>
      <p:sp>
        <p:nvSpPr>
          <p:cNvPr id="8" name="Text Box 13"/>
          <p:cNvSpPr txBox="1">
            <a:spLocks noChangeArrowheads="1"/>
          </p:cNvSpPr>
          <p:nvPr/>
        </p:nvSpPr>
        <p:spPr bwMode="auto">
          <a:xfrm>
            <a:off x="467544" y="2276872"/>
            <a:ext cx="8208912" cy="2462213"/>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spcBef>
                <a:spcPts val="0"/>
              </a:spcBef>
              <a:buNone/>
            </a:pPr>
            <a:r>
              <a:rPr lang="en-gb" b="0" i="0" u="none" baseline="0" dirty="0">
                <a:latin typeface="Calibri" pitchFamily="34" charset="0"/>
              </a:rPr>
              <a:t>The management report shall be submitted together with financial statements and consolidated financial statements in accordance with the procedure and within time frames prescribed by law. An enterprise shall submit a consolidated management report if it has submitted consolidated financial statements. Micro enterprises and small enterprises shall be exempted from the submission of the management report. Medium-sized enterprises shall be permitted not to present non-financial information in their management reports.</a:t>
            </a:r>
            <a:endParaRPr lang="en-gb" altLang="uk-UA" dirty="0">
              <a:latin typeface="Calibri" pitchFamily="34" charset="0"/>
            </a:endParaRPr>
          </a:p>
        </p:txBody>
      </p:sp>
    </p:spTree>
    <p:extLst>
      <p:ext uri="{BB962C8B-B14F-4D97-AF65-F5344CB8AC3E}">
        <p14:creationId xmlns:p14="http://schemas.microsoft.com/office/powerpoint/2010/main" val="2567620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номера слайда 4"/>
          <p:cNvSpPr>
            <a:spLocks noGrp="1"/>
          </p:cNvSpPr>
          <p:nvPr>
            <p:ph type="sldNum" sz="quarter" idx="12"/>
          </p:nvPr>
        </p:nvSpPr>
        <p:spPr>
          <a:effectLst/>
        </p:spPr>
        <p:txBody>
          <a:bodyPr/>
          <a:lstStyle/>
          <a:p>
            <a:pPr algn="r" rtl="0"/>
            <a:fld id="{BB4CB983-FD9E-4024-99AB-39932AAA9FFB}" type="slidenum">
              <a:rPr/>
              <a:pPr/>
              <a:t>8</a:t>
            </a:fld>
            <a:endParaRPr lang="en-gb"/>
          </a:p>
        </p:txBody>
      </p:sp>
      <p:pic>
        <p:nvPicPr>
          <p:cNvPr id="7" name="Picture 2"/>
          <p:cNvPicPr>
            <a:picLocks noChangeAspect="1" noChangeArrowheads="1"/>
          </p:cNvPicPr>
          <p:nvPr/>
        </p:nvPicPr>
        <p:blipFill>
          <a:blip r:embed="rId2" cstate="print"/>
          <a:srcRect/>
          <a:stretch>
            <a:fillRect/>
          </a:stretch>
        </p:blipFill>
        <p:spPr bwMode="auto">
          <a:xfrm>
            <a:off x="6429388" y="5929330"/>
            <a:ext cx="2524926" cy="785818"/>
          </a:xfrm>
          <a:prstGeom prst="rect">
            <a:avLst/>
          </a:prstGeom>
          <a:noFill/>
          <a:ln w="9525">
            <a:noFill/>
            <a:miter lim="800000"/>
            <a:headEnd/>
            <a:tailEnd/>
          </a:ln>
          <a:effectLst/>
        </p:spPr>
      </p:pic>
      <p:sp>
        <p:nvSpPr>
          <p:cNvPr id="53" name="Text Box 13"/>
          <p:cNvSpPr txBox="1">
            <a:spLocks noChangeArrowheads="1"/>
          </p:cNvSpPr>
          <p:nvPr/>
        </p:nvSpPr>
        <p:spPr bwMode="auto">
          <a:xfrm>
            <a:off x="467544" y="1268760"/>
            <a:ext cx="8208912" cy="4062651"/>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spcBef>
                <a:spcPts val="0"/>
              </a:spcBef>
              <a:buNone/>
            </a:pPr>
            <a:r>
              <a:rPr lang="en-gb" sz="2400" b="0" i="0" u="none" baseline="0">
                <a:latin typeface="Calibri" pitchFamily="34" charset="0"/>
              </a:rPr>
              <a:t>Public interest entities (other than large enterprises which are not issuers of securities), public joint stock companies, natural monopoly entities on the national market and enterprises extracting mineral resources of the national significance shall be required to publish their annual financial statements and annual consolidated financial statements together with the audit report on their respective websites (in full) and otherwise, if required to do so by law, by April 30 of the year following the reporting period at the latest.</a:t>
            </a:r>
            <a:endParaRPr lang="en-gb" altLang="uk-UA" sz="2400" dirty="0">
              <a:latin typeface="Calibri" pitchFamily="34" charset="0"/>
            </a:endParaRPr>
          </a:p>
        </p:txBody>
      </p:sp>
    </p:spTree>
    <p:extLst>
      <p:ext uri="{BB962C8B-B14F-4D97-AF65-F5344CB8AC3E}">
        <p14:creationId xmlns:p14="http://schemas.microsoft.com/office/powerpoint/2010/main" val="16758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номера слайда 4"/>
          <p:cNvSpPr>
            <a:spLocks noGrp="1"/>
          </p:cNvSpPr>
          <p:nvPr>
            <p:ph type="sldNum" sz="quarter" idx="12"/>
          </p:nvPr>
        </p:nvSpPr>
        <p:spPr>
          <a:effectLst/>
        </p:spPr>
        <p:txBody>
          <a:bodyPr/>
          <a:lstStyle/>
          <a:p>
            <a:pPr algn="r" rtl="0"/>
            <a:fld id="{BB4CB983-FD9E-4024-99AB-39932AAA9FFB}" type="slidenum">
              <a:rPr/>
              <a:pPr/>
              <a:t>9</a:t>
            </a:fld>
            <a:endParaRPr lang="en-gb"/>
          </a:p>
        </p:txBody>
      </p:sp>
      <p:pic>
        <p:nvPicPr>
          <p:cNvPr id="7" name="Picture 2"/>
          <p:cNvPicPr>
            <a:picLocks noChangeAspect="1" noChangeArrowheads="1"/>
          </p:cNvPicPr>
          <p:nvPr/>
        </p:nvPicPr>
        <p:blipFill>
          <a:blip r:embed="rId2" cstate="print"/>
          <a:srcRect/>
          <a:stretch>
            <a:fillRect/>
          </a:stretch>
        </p:blipFill>
        <p:spPr bwMode="auto">
          <a:xfrm>
            <a:off x="6429388" y="5929330"/>
            <a:ext cx="2524926" cy="785818"/>
          </a:xfrm>
          <a:prstGeom prst="rect">
            <a:avLst/>
          </a:prstGeom>
          <a:noFill/>
          <a:ln w="9525">
            <a:noFill/>
            <a:miter lim="800000"/>
            <a:headEnd/>
            <a:tailEnd/>
          </a:ln>
          <a:effectLst/>
        </p:spPr>
      </p:pic>
      <p:sp>
        <p:nvSpPr>
          <p:cNvPr id="53" name="Text Box 13"/>
          <p:cNvSpPr txBox="1">
            <a:spLocks noChangeArrowheads="1"/>
          </p:cNvSpPr>
          <p:nvPr/>
        </p:nvSpPr>
        <p:spPr bwMode="auto">
          <a:xfrm>
            <a:off x="467544" y="980728"/>
            <a:ext cx="8208912" cy="1846659"/>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spcBef>
                <a:spcPts val="0"/>
              </a:spcBef>
              <a:buNone/>
            </a:pPr>
            <a:r>
              <a:rPr lang="en-gb" sz="2400" b="0" i="0" u="none" baseline="0">
                <a:latin typeface="Calibri" pitchFamily="34" charset="0"/>
              </a:rPr>
              <a:t>Large enterprises, which are not issuers of securities, and medium-sized enterprises shall be required to publish their financial statements together with the audit report on their respective websites (in full) by June 1 of the year following the reporting period at the latest.</a:t>
            </a:r>
          </a:p>
        </p:txBody>
      </p:sp>
      <p:sp>
        <p:nvSpPr>
          <p:cNvPr id="8" name="Text Box 13"/>
          <p:cNvSpPr txBox="1">
            <a:spLocks noChangeArrowheads="1"/>
          </p:cNvSpPr>
          <p:nvPr/>
        </p:nvSpPr>
        <p:spPr bwMode="auto">
          <a:xfrm>
            <a:off x="467544" y="2924944"/>
            <a:ext cx="8208912" cy="2215991"/>
          </a:xfrm>
          <a:prstGeom prst="rect">
            <a:avLst/>
          </a:prstGeom>
          <a:solidFill>
            <a:srgbClr val="FFFFCF"/>
          </a:solidFill>
          <a:ln>
            <a:noFill/>
          </a:ln>
          <a:effectLst>
            <a:outerShdw blurRad="63500" sx="102000" sy="102000" algn="ctr" rotWithShape="0">
              <a:prstClr val="black">
                <a:alpha val="40000"/>
              </a:prstClr>
            </a:outerShdw>
          </a:effectLst>
        </p:spPr>
        <p:txBody>
          <a:bodyPr wrap="square" lIns="0" tIns="0" rIns="0" bIns="0">
            <a:spAutoFit/>
          </a:bodyPr>
          <a:lstStyle>
            <a:defPPr>
              <a:defRPr lang="en-gb"/>
            </a:defPPr>
            <a:lvl1pPr marL="457200" indent="-457200" algn="just" eaLnBrk="0" hangingPunct="0">
              <a:buFont typeface="Calibri" pitchFamily="34" charset="0"/>
              <a:buAutoNum type="arabicPeriod"/>
              <a:defRPr kumimoji="1" sz="2000">
                <a:cs typeface="Arial" pitchFamily="34" charset="0"/>
              </a:defRPr>
            </a:lvl1pPr>
            <a:lvl2pPr marL="742950" indent="-285750">
              <a:defRPr kumimoji="1" sz="2400">
                <a:latin typeface="Calibri" pitchFamily="34" charset="0"/>
                <a:cs typeface="Arial" pitchFamily="34" charset="0"/>
              </a:defRPr>
            </a:lvl2pPr>
            <a:lvl3pPr marL="1143000" indent="-228600">
              <a:defRPr kumimoji="1" sz="2400">
                <a:latin typeface="Calibri" pitchFamily="34" charset="0"/>
                <a:cs typeface="Arial" pitchFamily="34" charset="0"/>
              </a:defRPr>
            </a:lvl3pPr>
            <a:lvl4pPr marL="1600200" indent="-228600">
              <a:defRPr kumimoji="1" sz="2400">
                <a:latin typeface="Calibri" pitchFamily="34" charset="0"/>
                <a:cs typeface="Arial" pitchFamily="34" charset="0"/>
              </a:defRPr>
            </a:lvl4pPr>
            <a:lvl5pPr marL="2057400" indent="-228600">
              <a:defRPr kumimoji="1" sz="2400">
                <a:latin typeface="Calibri" pitchFamily="34" charset="0"/>
                <a:cs typeface="Arial" pitchFamily="34" charset="0"/>
              </a:defRPr>
            </a:lvl5pPr>
            <a:lvl6pPr marL="2514600" indent="-228600" defTabSz="457200" fontAlgn="base">
              <a:spcBef>
                <a:spcPct val="0"/>
              </a:spcBef>
              <a:spcAft>
                <a:spcPct val="0"/>
              </a:spcAft>
              <a:defRPr kumimoji="1" sz="2400">
                <a:latin typeface="Calibri" pitchFamily="34" charset="0"/>
                <a:cs typeface="Arial" pitchFamily="34" charset="0"/>
              </a:defRPr>
            </a:lvl6pPr>
            <a:lvl7pPr marL="2971800" indent="-228600" defTabSz="457200" fontAlgn="base">
              <a:spcBef>
                <a:spcPct val="0"/>
              </a:spcBef>
              <a:spcAft>
                <a:spcPct val="0"/>
              </a:spcAft>
              <a:defRPr kumimoji="1" sz="2400">
                <a:latin typeface="Calibri" pitchFamily="34" charset="0"/>
                <a:cs typeface="Arial" pitchFamily="34" charset="0"/>
              </a:defRPr>
            </a:lvl7pPr>
            <a:lvl8pPr marL="3429000" indent="-228600" defTabSz="457200" fontAlgn="base">
              <a:spcBef>
                <a:spcPct val="0"/>
              </a:spcBef>
              <a:spcAft>
                <a:spcPct val="0"/>
              </a:spcAft>
              <a:defRPr kumimoji="1" sz="2400">
                <a:latin typeface="Calibri" pitchFamily="34" charset="0"/>
                <a:cs typeface="Arial" pitchFamily="34" charset="0"/>
              </a:defRPr>
            </a:lvl8pPr>
            <a:lvl9pPr marL="3886200" indent="-228600" defTabSz="457200" fontAlgn="base">
              <a:spcBef>
                <a:spcPct val="0"/>
              </a:spcBef>
              <a:spcAft>
                <a:spcPct val="0"/>
              </a:spcAft>
              <a:defRPr kumimoji="1" sz="2400">
                <a:latin typeface="Calibri" pitchFamily="34" charset="0"/>
                <a:cs typeface="Arial" pitchFamily="34" charset="0"/>
              </a:defRPr>
            </a:lvl9pPr>
          </a:lstStyle>
          <a:p>
            <a:pPr marL="0" indent="432000" rtl="0">
              <a:spcBef>
                <a:spcPts val="0"/>
              </a:spcBef>
              <a:buNone/>
            </a:pPr>
            <a:r>
              <a:rPr lang="en-gb" sz="2400" b="0" i="0" u="none" baseline="0">
                <a:latin typeface="Calibri" pitchFamily="34" charset="0"/>
              </a:rPr>
              <a:t>Other financial institutions categorized as micro and small enterprises shall be required to publish annual financial statements together with the audit report on their respective websites (in full) by June 1 of the year following the reporting period.</a:t>
            </a:r>
            <a:endParaRPr lang="en-gb" altLang="uk-UA" sz="2400" dirty="0">
              <a:latin typeface="Calibri" pitchFamily="34" charset="0"/>
            </a:endParaRPr>
          </a:p>
        </p:txBody>
      </p:sp>
    </p:spTree>
    <p:extLst>
      <p:ext uri="{BB962C8B-B14F-4D97-AF65-F5344CB8AC3E}">
        <p14:creationId xmlns:p14="http://schemas.microsoft.com/office/powerpoint/2010/main" val="3919598287"/>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9216</TotalTime>
  <Words>642</Words>
  <Application>Microsoft Office PowerPoint</Application>
  <PresentationFormat>Екран (4:3)</PresentationFormat>
  <Paragraphs>42</Paragraphs>
  <Slides>10</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3</vt:i4>
      </vt:variant>
      <vt:variant>
        <vt:lpstr>Заголовки слайдів</vt:lpstr>
      </vt:variant>
      <vt:variant>
        <vt:i4>10</vt:i4>
      </vt:variant>
    </vt:vector>
  </HeadingPairs>
  <TitlesOfParts>
    <vt:vector size="16" baseType="lpstr">
      <vt:lpstr>Arial</vt:lpstr>
      <vt:lpstr>Calibri</vt:lpstr>
      <vt:lpstr>Times New Roman</vt:lpstr>
      <vt:lpstr>Тема Office</vt:lpstr>
      <vt:lpstr>1_Тема Office</vt:lpstr>
      <vt:lpstr>2_Тема Office</vt:lpstr>
      <vt:lpstr>Draft Law of Ukraine  “On Amendment of the Law of Ukraine “On Accounting and Financial Statements in Ukraine” (Improvement of Some Provisions)”</vt:lpstr>
      <vt:lpstr>Презентація PowerPoint</vt:lpstr>
      <vt:lpstr>PUBLIC-INTEREST ENTITIES</vt:lpstr>
      <vt:lpstr>TAXONOMY OF FINANCIAL STATEMENTS</vt:lpstr>
      <vt:lpstr>MICRO ENTERPRISES</vt:lpstr>
      <vt:lpstr>Презентація PowerPoint</vt:lpstr>
      <vt:lpstr>Презентація PowerPoint</vt:lpstr>
      <vt:lpstr>Презентація PowerPoint</vt:lpstr>
      <vt:lpstr>Презентація PowerPoint</vt:lpstr>
      <vt:lpstr>Презентація PowerPoint</vt:lpstr>
    </vt:vector>
  </TitlesOfParts>
  <Compan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ayt</dc:creator>
  <cp:lastModifiedBy>Default User</cp:lastModifiedBy>
  <cp:revision>330</cp:revision>
  <dcterms:created xsi:type="dcterms:W3CDTF">2012-02-22T08:10:45Z</dcterms:created>
  <dcterms:modified xsi:type="dcterms:W3CDTF">2017-09-28T13:22:55Z</dcterms:modified>
</cp:coreProperties>
</file>