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 id="2147483818" r:id="rId2"/>
    <p:sldMasterId id="2147483829" r:id="rId3"/>
    <p:sldMasterId id="2147483840" r:id="rId4"/>
    <p:sldMasterId id="2147483862" r:id="rId5"/>
    <p:sldMasterId id="2147483873" r:id="rId6"/>
  </p:sldMasterIdLst>
  <p:notesMasterIdLst>
    <p:notesMasterId r:id="rId29"/>
  </p:notesMasterIdLst>
  <p:handoutMasterIdLst>
    <p:handoutMasterId r:id="rId30"/>
  </p:handoutMasterIdLst>
  <p:sldIdLst>
    <p:sldId id="264" r:id="rId7"/>
    <p:sldId id="259" r:id="rId8"/>
    <p:sldId id="265" r:id="rId9"/>
    <p:sldId id="266" r:id="rId10"/>
    <p:sldId id="313" r:id="rId11"/>
    <p:sldId id="275" r:id="rId12"/>
    <p:sldId id="276" r:id="rId13"/>
    <p:sldId id="277" r:id="rId14"/>
    <p:sldId id="278" r:id="rId15"/>
    <p:sldId id="283" r:id="rId16"/>
    <p:sldId id="284" r:id="rId17"/>
    <p:sldId id="288" r:id="rId18"/>
    <p:sldId id="289" r:id="rId19"/>
    <p:sldId id="297" r:id="rId20"/>
    <p:sldId id="302" r:id="rId21"/>
    <p:sldId id="318" r:id="rId22"/>
    <p:sldId id="319" r:id="rId23"/>
    <p:sldId id="310" r:id="rId24"/>
    <p:sldId id="311" r:id="rId25"/>
    <p:sldId id="312" r:id="rId26"/>
    <p:sldId id="303" r:id="rId27"/>
    <p:sldId id="3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78D28"/>
    <a:srgbClr val="000000"/>
    <a:srgbClr val="FF6600"/>
    <a:srgbClr val="8C8D90"/>
    <a:srgbClr val="ED1C24"/>
    <a:srgbClr val="0057A4"/>
    <a:srgbClr val="00AB51"/>
    <a:srgbClr val="ED1B24"/>
    <a:srgbClr val="012E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6" autoAdjust="0"/>
    <p:restoredTop sz="90940" autoAdjust="0"/>
  </p:normalViewPr>
  <p:slideViewPr>
    <p:cSldViewPr snapToGrid="0">
      <p:cViewPr varScale="1">
        <p:scale>
          <a:sx n="60" d="100"/>
          <a:sy n="60" d="100"/>
        </p:scale>
        <p:origin x="90" y="104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76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Hooper" userId="7756987e-1a74-48de-9ed8-ad5aad33d242" providerId="ADAL" clId="{53FD34EA-C03F-4B68-AA23-BE4AF2745C26}"/>
    <pc:docChg chg="custSel addSld delSld modSld">
      <pc:chgData name="Jon Hooper" userId="7756987e-1a74-48de-9ed8-ad5aad33d242" providerId="ADAL" clId="{53FD34EA-C03F-4B68-AA23-BE4AF2745C26}" dt="2017-09-26T11:19:08.659" v="816"/>
      <pc:docMkLst>
        <pc:docMk/>
      </pc:docMkLst>
      <pc:sldChg chg="modSp">
        <pc:chgData name="Jon Hooper" userId="7756987e-1a74-48de-9ed8-ad5aad33d242" providerId="ADAL" clId="{53FD34EA-C03F-4B68-AA23-BE4AF2745C26}" dt="2017-09-26T07:13:49.227" v="82" actId="20577"/>
        <pc:sldMkLst>
          <pc:docMk/>
          <pc:sldMk cId="2563481469" sldId="259"/>
        </pc:sldMkLst>
        <pc:spChg chg="mod">
          <ac:chgData name="Jon Hooper" userId="7756987e-1a74-48de-9ed8-ad5aad33d242" providerId="ADAL" clId="{53FD34EA-C03F-4B68-AA23-BE4AF2745C26}" dt="2017-09-26T07:13:49.227" v="82" actId="20577"/>
          <ac:spMkLst>
            <pc:docMk/>
            <pc:sldMk cId="2563481469" sldId="259"/>
            <ac:spMk id="4" creationId="{00000000-0000-0000-0000-000000000000}"/>
          </ac:spMkLst>
        </pc:spChg>
      </pc:sldChg>
      <pc:sldChg chg="modSp">
        <pc:chgData name="Jon Hooper" userId="7756987e-1a74-48de-9ed8-ad5aad33d242" providerId="ADAL" clId="{53FD34EA-C03F-4B68-AA23-BE4AF2745C26}" dt="2017-09-26T07:12:42.173" v="22" actId="6549"/>
        <pc:sldMkLst>
          <pc:docMk/>
          <pc:sldMk cId="2076967545" sldId="264"/>
        </pc:sldMkLst>
        <pc:spChg chg="mod">
          <ac:chgData name="Jon Hooper" userId="7756987e-1a74-48de-9ed8-ad5aad33d242" providerId="ADAL" clId="{53FD34EA-C03F-4B68-AA23-BE4AF2745C26}" dt="2017-09-26T07:12:42.173" v="22" actId="6549"/>
          <ac:spMkLst>
            <pc:docMk/>
            <pc:sldMk cId="2076967545" sldId="264"/>
            <ac:spMk id="5" creationId="{00000000-0000-0000-0000-000000000000}"/>
          </ac:spMkLst>
        </pc:spChg>
      </pc:sldChg>
      <pc:sldChg chg="modSp">
        <pc:chgData name="Jon Hooper" userId="7756987e-1a74-48de-9ed8-ad5aad33d242" providerId="ADAL" clId="{53FD34EA-C03F-4B68-AA23-BE4AF2745C26}" dt="2017-09-26T07:14:59.218" v="125" actId="20577"/>
        <pc:sldMkLst>
          <pc:docMk/>
          <pc:sldMk cId="3704473720" sldId="275"/>
        </pc:sldMkLst>
        <pc:spChg chg="mod">
          <ac:chgData name="Jon Hooper" userId="7756987e-1a74-48de-9ed8-ad5aad33d242" providerId="ADAL" clId="{53FD34EA-C03F-4B68-AA23-BE4AF2745C26}" dt="2017-09-26T07:14:59.218" v="125" actId="20577"/>
          <ac:spMkLst>
            <pc:docMk/>
            <pc:sldMk cId="3704473720" sldId="275"/>
            <ac:spMk id="2" creationId="{00000000-0000-0000-0000-000000000000}"/>
          </ac:spMkLst>
        </pc:spChg>
      </pc:sldChg>
      <pc:sldChg chg="modSp">
        <pc:chgData name="Jon Hooper" userId="7756987e-1a74-48de-9ed8-ad5aad33d242" providerId="ADAL" clId="{53FD34EA-C03F-4B68-AA23-BE4AF2745C26}" dt="2017-09-26T09:30:42.588" v="418"/>
        <pc:sldMkLst>
          <pc:docMk/>
          <pc:sldMk cId="3211647535" sldId="276"/>
        </pc:sldMkLst>
        <pc:graphicFrameChg chg="mod">
          <ac:chgData name="Jon Hooper" userId="7756987e-1a74-48de-9ed8-ad5aad33d242" providerId="ADAL" clId="{53FD34EA-C03F-4B68-AA23-BE4AF2745C26}" dt="2017-09-26T09:30:42.588" v="418"/>
          <ac:graphicFrameMkLst>
            <pc:docMk/>
            <pc:sldMk cId="3211647535" sldId="276"/>
            <ac:graphicFrameMk id="4" creationId="{00000000-0000-0000-0000-000000000000}"/>
          </ac:graphicFrameMkLst>
        </pc:graphicFrameChg>
      </pc:sldChg>
      <pc:sldChg chg="modSp">
        <pc:chgData name="Jon Hooper" userId="7756987e-1a74-48de-9ed8-ad5aad33d242" providerId="ADAL" clId="{53FD34EA-C03F-4B68-AA23-BE4AF2745C26}" dt="2017-09-26T11:14:16.401" v="794"/>
        <pc:sldMkLst>
          <pc:docMk/>
          <pc:sldMk cId="3432732959" sldId="278"/>
        </pc:sldMkLst>
        <pc:graphicFrameChg chg="mod">
          <ac:chgData name="Jon Hooper" userId="7756987e-1a74-48de-9ed8-ad5aad33d242" providerId="ADAL" clId="{53FD34EA-C03F-4B68-AA23-BE4AF2745C26}" dt="2017-09-26T11:14:16.401" v="794"/>
          <ac:graphicFrameMkLst>
            <pc:docMk/>
            <pc:sldMk cId="3432732959" sldId="278"/>
            <ac:graphicFrameMk id="4" creationId="{00000000-0000-0000-0000-000000000000}"/>
          </ac:graphicFrameMkLst>
        </pc:graphicFrameChg>
      </pc:sldChg>
      <pc:sldChg chg="del">
        <pc:chgData name="Jon Hooper" userId="7756987e-1a74-48de-9ed8-ad5aad33d242" providerId="ADAL" clId="{53FD34EA-C03F-4B68-AA23-BE4AF2745C26}" dt="2017-09-26T11:08:33.682" v="420" actId="2696"/>
        <pc:sldMkLst>
          <pc:docMk/>
          <pc:sldMk cId="470148661" sldId="279"/>
        </pc:sldMkLst>
      </pc:sldChg>
      <pc:sldChg chg="del">
        <pc:chgData name="Jon Hooper" userId="7756987e-1a74-48de-9ed8-ad5aad33d242" providerId="ADAL" clId="{53FD34EA-C03F-4B68-AA23-BE4AF2745C26}" dt="2017-09-26T11:08:33.682" v="422" actId="2696"/>
        <pc:sldMkLst>
          <pc:docMk/>
          <pc:sldMk cId="774268680" sldId="281"/>
        </pc:sldMkLst>
      </pc:sldChg>
      <pc:sldChg chg="del">
        <pc:chgData name="Jon Hooper" userId="7756987e-1a74-48de-9ed8-ad5aad33d242" providerId="ADAL" clId="{53FD34EA-C03F-4B68-AA23-BE4AF2745C26}" dt="2017-09-26T11:08:33.682" v="419" actId="2696"/>
        <pc:sldMkLst>
          <pc:docMk/>
          <pc:sldMk cId="585284103" sldId="282"/>
        </pc:sldMkLst>
      </pc:sldChg>
      <pc:sldChg chg="modSp">
        <pc:chgData name="Jon Hooper" userId="7756987e-1a74-48de-9ed8-ad5aad33d242" providerId="ADAL" clId="{53FD34EA-C03F-4B68-AA23-BE4AF2745C26}" dt="2017-09-26T11:13:44.691" v="792"/>
        <pc:sldMkLst>
          <pc:docMk/>
          <pc:sldMk cId="3850710636" sldId="284"/>
        </pc:sldMkLst>
        <pc:graphicFrameChg chg="mod">
          <ac:chgData name="Jon Hooper" userId="7756987e-1a74-48de-9ed8-ad5aad33d242" providerId="ADAL" clId="{53FD34EA-C03F-4B68-AA23-BE4AF2745C26}" dt="2017-09-26T11:13:44.691" v="792"/>
          <ac:graphicFrameMkLst>
            <pc:docMk/>
            <pc:sldMk cId="3850710636" sldId="284"/>
            <ac:graphicFrameMk id="5" creationId="{00000000-0000-0000-0000-000000000000}"/>
          </ac:graphicFrameMkLst>
        </pc:graphicFrameChg>
      </pc:sldChg>
      <pc:sldChg chg="modSp">
        <pc:chgData name="Jon Hooper" userId="7756987e-1a74-48de-9ed8-ad5aad33d242" providerId="ADAL" clId="{53FD34EA-C03F-4B68-AA23-BE4AF2745C26}" dt="2017-09-26T11:15:55.062" v="799"/>
        <pc:sldMkLst>
          <pc:docMk/>
          <pc:sldMk cId="3492972827" sldId="288"/>
        </pc:sldMkLst>
        <pc:graphicFrameChg chg="mod">
          <ac:chgData name="Jon Hooper" userId="7756987e-1a74-48de-9ed8-ad5aad33d242" providerId="ADAL" clId="{53FD34EA-C03F-4B68-AA23-BE4AF2745C26}" dt="2017-09-26T11:15:55.062" v="799"/>
          <ac:graphicFrameMkLst>
            <pc:docMk/>
            <pc:sldMk cId="3492972827" sldId="288"/>
            <ac:graphicFrameMk id="4" creationId="{00000000-0000-0000-0000-000000000000}"/>
          </ac:graphicFrameMkLst>
        </pc:graphicFrameChg>
      </pc:sldChg>
      <pc:sldChg chg="del">
        <pc:chgData name="Jon Hooper" userId="7756987e-1a74-48de-9ed8-ad5aad33d242" providerId="ADAL" clId="{53FD34EA-C03F-4B68-AA23-BE4AF2745C26}" dt="2017-09-26T07:26:53.901" v="147" actId="2696"/>
        <pc:sldMkLst>
          <pc:docMk/>
          <pc:sldMk cId="2494653130" sldId="290"/>
        </pc:sldMkLst>
      </pc:sldChg>
      <pc:sldChg chg="modSp del">
        <pc:chgData name="Jon Hooper" userId="7756987e-1a74-48de-9ed8-ad5aad33d242" providerId="ADAL" clId="{53FD34EA-C03F-4B68-AA23-BE4AF2745C26}" dt="2017-09-26T07:26:53.901" v="148" actId="2696"/>
        <pc:sldMkLst>
          <pc:docMk/>
          <pc:sldMk cId="1630631672" sldId="291"/>
        </pc:sldMkLst>
        <pc:spChg chg="mod">
          <ac:chgData name="Jon Hooper" userId="7756987e-1a74-48de-9ed8-ad5aad33d242" providerId="ADAL" clId="{53FD34EA-C03F-4B68-AA23-BE4AF2745C26}" dt="2017-09-26T07:19:22.709" v="141" actId="20577"/>
          <ac:spMkLst>
            <pc:docMk/>
            <pc:sldMk cId="1630631672" sldId="291"/>
            <ac:spMk id="2" creationId="{00000000-0000-0000-0000-000000000000}"/>
          </ac:spMkLst>
        </pc:spChg>
      </pc:sldChg>
      <pc:sldChg chg="del">
        <pc:chgData name="Jon Hooper" userId="7756987e-1a74-48de-9ed8-ad5aad33d242" providerId="ADAL" clId="{53FD34EA-C03F-4B68-AA23-BE4AF2745C26}" dt="2017-09-26T07:26:53.901" v="149" actId="2696"/>
        <pc:sldMkLst>
          <pc:docMk/>
          <pc:sldMk cId="2024132194" sldId="292"/>
        </pc:sldMkLst>
      </pc:sldChg>
      <pc:sldChg chg="del">
        <pc:chgData name="Jon Hooper" userId="7756987e-1a74-48de-9ed8-ad5aad33d242" providerId="ADAL" clId="{53FD34EA-C03F-4B68-AA23-BE4AF2745C26}" dt="2017-09-26T07:26:53.916" v="150" actId="2696"/>
        <pc:sldMkLst>
          <pc:docMk/>
          <pc:sldMk cId="2969158366" sldId="293"/>
        </pc:sldMkLst>
      </pc:sldChg>
      <pc:sldChg chg="del">
        <pc:chgData name="Jon Hooper" userId="7756987e-1a74-48de-9ed8-ad5aad33d242" providerId="ADAL" clId="{53FD34EA-C03F-4B68-AA23-BE4AF2745C26}" dt="2017-09-26T07:26:53.916" v="151" actId="2696"/>
        <pc:sldMkLst>
          <pc:docMk/>
          <pc:sldMk cId="1530708061" sldId="294"/>
        </pc:sldMkLst>
      </pc:sldChg>
      <pc:sldChg chg="del">
        <pc:chgData name="Jon Hooper" userId="7756987e-1a74-48de-9ed8-ad5aad33d242" providerId="ADAL" clId="{53FD34EA-C03F-4B68-AA23-BE4AF2745C26}" dt="2017-09-26T07:26:53.916" v="152" actId="2696"/>
        <pc:sldMkLst>
          <pc:docMk/>
          <pc:sldMk cId="1302651078" sldId="295"/>
        </pc:sldMkLst>
      </pc:sldChg>
      <pc:sldChg chg="del">
        <pc:chgData name="Jon Hooper" userId="7756987e-1a74-48de-9ed8-ad5aad33d242" providerId="ADAL" clId="{53FD34EA-C03F-4B68-AA23-BE4AF2745C26}" dt="2017-09-26T07:26:53.885" v="146" actId="2696"/>
        <pc:sldMkLst>
          <pc:docMk/>
          <pc:sldMk cId="3225276063" sldId="296"/>
        </pc:sldMkLst>
      </pc:sldChg>
      <pc:sldChg chg="modSp">
        <pc:chgData name="Jon Hooper" userId="7756987e-1a74-48de-9ed8-ad5aad33d242" providerId="ADAL" clId="{53FD34EA-C03F-4B68-AA23-BE4AF2745C26}" dt="2017-09-26T11:16:58.106" v="806"/>
        <pc:sldMkLst>
          <pc:docMk/>
          <pc:sldMk cId="137289617" sldId="297"/>
        </pc:sldMkLst>
        <pc:graphicFrameChg chg="mod">
          <ac:chgData name="Jon Hooper" userId="7756987e-1a74-48de-9ed8-ad5aad33d242" providerId="ADAL" clId="{53FD34EA-C03F-4B68-AA23-BE4AF2745C26}" dt="2017-09-26T11:16:58.106" v="806"/>
          <ac:graphicFrameMkLst>
            <pc:docMk/>
            <pc:sldMk cId="137289617" sldId="297"/>
            <ac:graphicFrameMk id="4" creationId="{00000000-0000-0000-0000-000000000000}"/>
          </ac:graphicFrameMkLst>
        </pc:graphicFrameChg>
      </pc:sldChg>
      <pc:sldChg chg="del">
        <pc:chgData name="Jon Hooper" userId="7756987e-1a74-48de-9ed8-ad5aad33d242" providerId="ADAL" clId="{53FD34EA-C03F-4B68-AA23-BE4AF2745C26}" dt="2017-09-26T07:20:30.527" v="142" actId="2696"/>
        <pc:sldMkLst>
          <pc:docMk/>
          <pc:sldMk cId="2096160802" sldId="298"/>
        </pc:sldMkLst>
      </pc:sldChg>
      <pc:sldChg chg="del">
        <pc:chgData name="Jon Hooper" userId="7756987e-1a74-48de-9ed8-ad5aad33d242" providerId="ADAL" clId="{53FD34EA-C03F-4B68-AA23-BE4AF2745C26}" dt="2017-09-26T07:20:49.831" v="143" actId="2696"/>
        <pc:sldMkLst>
          <pc:docMk/>
          <pc:sldMk cId="403602515" sldId="299"/>
        </pc:sldMkLst>
      </pc:sldChg>
      <pc:sldChg chg="del">
        <pc:chgData name="Jon Hooper" userId="7756987e-1a74-48de-9ed8-ad5aad33d242" providerId="ADAL" clId="{53FD34EA-C03F-4B68-AA23-BE4AF2745C26}" dt="2017-09-26T07:21:03.378" v="144" actId="2696"/>
        <pc:sldMkLst>
          <pc:docMk/>
          <pc:sldMk cId="3681922469" sldId="300"/>
        </pc:sldMkLst>
      </pc:sldChg>
      <pc:sldChg chg="del">
        <pc:chgData name="Jon Hooper" userId="7756987e-1a74-48de-9ed8-ad5aad33d242" providerId="ADAL" clId="{53FD34EA-C03F-4B68-AA23-BE4AF2745C26}" dt="2017-09-26T07:21:11.848" v="145" actId="2696"/>
        <pc:sldMkLst>
          <pc:docMk/>
          <pc:sldMk cId="1251434885" sldId="301"/>
        </pc:sldMkLst>
      </pc:sldChg>
      <pc:sldChg chg="modSp">
        <pc:chgData name="Jon Hooper" userId="7756987e-1a74-48de-9ed8-ad5aad33d242" providerId="ADAL" clId="{53FD34EA-C03F-4B68-AA23-BE4AF2745C26}" dt="2017-09-26T11:18:19.203" v="813"/>
        <pc:sldMkLst>
          <pc:docMk/>
          <pc:sldMk cId="3360870564" sldId="302"/>
        </pc:sldMkLst>
        <pc:graphicFrameChg chg="mod">
          <ac:chgData name="Jon Hooper" userId="7756987e-1a74-48de-9ed8-ad5aad33d242" providerId="ADAL" clId="{53FD34EA-C03F-4B68-AA23-BE4AF2745C26}" dt="2017-09-26T11:18:19.203" v="813"/>
          <ac:graphicFrameMkLst>
            <pc:docMk/>
            <pc:sldMk cId="3360870564" sldId="302"/>
            <ac:graphicFrameMk id="5" creationId="{00000000-0000-0000-0000-000000000000}"/>
          </ac:graphicFrameMkLst>
        </pc:graphicFrameChg>
      </pc:sldChg>
      <pc:sldChg chg="modSp">
        <pc:chgData name="Jon Hooper" userId="7756987e-1a74-48de-9ed8-ad5aad33d242" providerId="ADAL" clId="{53FD34EA-C03F-4B68-AA23-BE4AF2745C26}" dt="2017-09-26T11:19:08.659" v="816"/>
        <pc:sldMkLst>
          <pc:docMk/>
          <pc:sldMk cId="3292021241" sldId="303"/>
        </pc:sldMkLst>
        <pc:graphicFrameChg chg="mod">
          <ac:chgData name="Jon Hooper" userId="7756987e-1a74-48de-9ed8-ad5aad33d242" providerId="ADAL" clId="{53FD34EA-C03F-4B68-AA23-BE4AF2745C26}" dt="2017-09-26T11:19:08.659" v="816"/>
          <ac:graphicFrameMkLst>
            <pc:docMk/>
            <pc:sldMk cId="3292021241" sldId="303"/>
            <ac:graphicFrameMk id="5" creationId="{00000000-0000-0000-0000-000000000000}"/>
          </ac:graphicFrameMkLst>
        </pc:graphicFrameChg>
      </pc:sldChg>
      <pc:sldChg chg="del">
        <pc:chgData name="Jon Hooper" userId="7756987e-1a74-48de-9ed8-ad5aad33d242" providerId="ADAL" clId="{53FD34EA-C03F-4B68-AA23-BE4AF2745C26}" dt="2017-09-26T07:19:14.687" v="137" actId="2696"/>
        <pc:sldMkLst>
          <pc:docMk/>
          <pc:sldMk cId="1507534777" sldId="304"/>
        </pc:sldMkLst>
      </pc:sldChg>
      <pc:sldChg chg="modSp">
        <pc:chgData name="Jon Hooper" userId="7756987e-1a74-48de-9ed8-ad5aad33d242" providerId="ADAL" clId="{53FD34EA-C03F-4B68-AA23-BE4AF2745C26}" dt="2017-09-26T11:11:29.182" v="757" actId="20577"/>
        <pc:sldMkLst>
          <pc:docMk/>
          <pc:sldMk cId="4260665918" sldId="307"/>
        </pc:sldMkLst>
        <pc:spChg chg="mod">
          <ac:chgData name="Jon Hooper" userId="7756987e-1a74-48de-9ed8-ad5aad33d242" providerId="ADAL" clId="{53FD34EA-C03F-4B68-AA23-BE4AF2745C26}" dt="2017-09-26T11:09:01.674" v="446" actId="20577"/>
          <ac:spMkLst>
            <pc:docMk/>
            <pc:sldMk cId="4260665918" sldId="307"/>
            <ac:spMk id="2" creationId="{00000000-0000-0000-0000-000000000000}"/>
          </ac:spMkLst>
        </pc:spChg>
        <pc:spChg chg="mod">
          <ac:chgData name="Jon Hooper" userId="7756987e-1a74-48de-9ed8-ad5aad33d242" providerId="ADAL" clId="{53FD34EA-C03F-4B68-AA23-BE4AF2745C26}" dt="2017-09-26T11:11:29.182" v="757" actId="20577"/>
          <ac:spMkLst>
            <pc:docMk/>
            <pc:sldMk cId="4260665918" sldId="307"/>
            <ac:spMk id="3" creationId="{00000000-0000-0000-0000-000000000000}"/>
          </ac:spMkLst>
        </pc:spChg>
      </pc:sldChg>
      <pc:sldChg chg="del">
        <pc:chgData name="Jon Hooper" userId="7756987e-1a74-48de-9ed8-ad5aad33d242" providerId="ADAL" clId="{53FD34EA-C03F-4B68-AA23-BE4AF2745C26}" dt="2017-09-26T11:08:33.682" v="421" actId="2696"/>
        <pc:sldMkLst>
          <pc:docMk/>
          <pc:sldMk cId="1277083929" sldId="308"/>
        </pc:sldMkLst>
      </pc:sldChg>
      <pc:sldChg chg="add">
        <pc:chgData name="Jon Hooper" userId="7756987e-1a74-48de-9ed8-ad5aad33d242" providerId="ADAL" clId="{53FD34EA-C03F-4B68-AA23-BE4AF2745C26}" dt="2017-09-26T11:08:40.692" v="423"/>
        <pc:sldMkLst>
          <pc:docMk/>
          <pc:sldMk cId="3593881410" sldId="314"/>
        </pc:sldMkLst>
      </pc:sldChg>
      <pc:sldChg chg="add">
        <pc:chgData name="Jon Hooper" userId="7756987e-1a74-48de-9ed8-ad5aad33d242" providerId="ADAL" clId="{53FD34EA-C03F-4B68-AA23-BE4AF2745C26}" dt="2017-09-26T11:08:40.692" v="423"/>
        <pc:sldMkLst>
          <pc:docMk/>
          <pc:sldMk cId="2673036123" sldId="315"/>
        </pc:sldMkLst>
      </pc:sldChg>
      <pc:sldChg chg="add">
        <pc:chgData name="Jon Hooper" userId="7756987e-1a74-48de-9ed8-ad5aad33d242" providerId="ADAL" clId="{53FD34EA-C03F-4B68-AA23-BE4AF2745C26}" dt="2017-09-26T11:08:40.692" v="423"/>
        <pc:sldMkLst>
          <pc:docMk/>
          <pc:sldMk cId="2711775345" sldId="316"/>
        </pc:sldMkLst>
      </pc:sldChg>
      <pc:sldChg chg="add">
        <pc:chgData name="Jon Hooper" userId="7756987e-1a74-48de-9ed8-ad5aad33d242" providerId="ADAL" clId="{53FD34EA-C03F-4B68-AA23-BE4AF2745C26}" dt="2017-09-26T11:08:40.692" v="423"/>
        <pc:sldMkLst>
          <pc:docMk/>
          <pc:sldMk cId="3177450542" sldId="31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BB97D-2289-4B88-967D-8969034F63E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167C34EA-B6C8-4559-85FA-AFBDD8685643}">
      <dgm:prSet phldrT="[Text]"/>
      <dgm:spPr>
        <a:solidFill>
          <a:srgbClr val="F78D28"/>
        </a:solidFill>
      </dgm:spPr>
      <dgm:t>
        <a:bodyPr/>
        <a:lstStyle/>
        <a:p>
          <a:r>
            <a:t>Створення механізмів моніторингу та покращення якості аудиторських послуг – належні стимули для заохочення до покращення якості та достовірності корпоративної звітності</a:t>
          </a:r>
        </a:p>
      </dgm:t>
    </dgm:pt>
    <dgm:pt modelId="{00593151-3087-40C4-BDC8-C4D0219E7D05}" type="parTrans" cxnId="{BBA31064-95C7-4A63-98C5-5DA5CBAA6918}">
      <dgm:prSet/>
      <dgm:spPr/>
      <dgm:t>
        <a:bodyPr/>
        <a:lstStyle/>
        <a:p>
          <a:endParaRPr lang="en-US"/>
        </a:p>
      </dgm:t>
    </dgm:pt>
    <dgm:pt modelId="{BE2955E8-1CC7-4E6A-A925-E1B87E3D7F90}" type="sibTrans" cxnId="{BBA31064-95C7-4A63-98C5-5DA5CBAA6918}">
      <dgm:prSet/>
      <dgm:spPr/>
      <dgm:t>
        <a:bodyPr/>
        <a:lstStyle/>
        <a:p>
          <a:endParaRPr lang="en-US"/>
        </a:p>
      </dgm:t>
    </dgm:pt>
    <dgm:pt modelId="{CA98649B-3AEE-4C44-8C3E-9F2CEA44F25C}">
      <dgm:prSet phldrT="[Text]"/>
      <dgm:spPr>
        <a:solidFill>
          <a:srgbClr val="FF6600"/>
        </a:solidFill>
      </dgm:spPr>
      <dgm:t>
        <a:bodyPr/>
        <a:lstStyle/>
        <a:p>
          <a:r>
            <a:t>Органам державної влади може бракувати спроможності та ресурсів для безпосереднього моніторингу якості корпоративної фінансової звітності </a:t>
          </a:r>
        </a:p>
      </dgm:t>
    </dgm:pt>
    <dgm:pt modelId="{358F4917-C892-42D5-9044-33FDD7374004}" type="parTrans" cxnId="{C335CFDD-28EA-4202-B593-603C04354703}">
      <dgm:prSet/>
      <dgm:spPr/>
      <dgm:t>
        <a:bodyPr/>
        <a:lstStyle/>
        <a:p>
          <a:endParaRPr lang="en-US"/>
        </a:p>
      </dgm:t>
    </dgm:pt>
    <dgm:pt modelId="{AB243CF9-D1CF-4502-9AD2-A40E58C6F7AB}" type="sibTrans" cxnId="{C335CFDD-28EA-4202-B593-603C04354703}">
      <dgm:prSet/>
      <dgm:spPr/>
      <dgm:t>
        <a:bodyPr/>
        <a:lstStyle/>
        <a:p>
          <a:endParaRPr lang="en-US"/>
        </a:p>
      </dgm:t>
    </dgm:pt>
    <dgm:pt modelId="{EA913365-125C-43CF-B7E0-10655D6D793D}">
      <dgm:prSet phldrT="[Text]"/>
      <dgm:spPr>
        <a:solidFill>
          <a:srgbClr val="FF6600"/>
        </a:solidFill>
      </dgm:spPr>
      <dgm:t>
        <a:bodyPr/>
        <a:lstStyle/>
        <a:p>
          <a:r>
            <a:t>Приватні монітори корпоративної звітності (аналітики, рейтингові агентства, фінансові журналісти, інституційні інвестори) можуть бути відсутні, недостатньо розвинуті (підготовлені) або незабезпечені належними інструментами</a:t>
          </a:r>
        </a:p>
      </dgm:t>
    </dgm:pt>
    <dgm:pt modelId="{5FDE3B87-5833-4F7A-8F73-51919D15E53C}" type="parTrans" cxnId="{BF1F4D33-370F-40D5-9F18-13A95AB59135}">
      <dgm:prSet/>
      <dgm:spPr/>
      <dgm:t>
        <a:bodyPr/>
        <a:lstStyle/>
        <a:p>
          <a:endParaRPr lang="en-US"/>
        </a:p>
      </dgm:t>
    </dgm:pt>
    <dgm:pt modelId="{F2F47E2C-91B8-4809-AB04-EFFB4BACC519}" type="sibTrans" cxnId="{BF1F4D33-370F-40D5-9F18-13A95AB59135}">
      <dgm:prSet/>
      <dgm:spPr/>
      <dgm:t>
        <a:bodyPr/>
        <a:lstStyle/>
        <a:p>
          <a:endParaRPr lang="en-US"/>
        </a:p>
      </dgm:t>
    </dgm:pt>
    <dgm:pt modelId="{DC80AF4E-395F-4070-894E-FA875AE110EB}">
      <dgm:prSet phldrT="[Text]"/>
      <dgm:spPr>
        <a:solidFill>
          <a:srgbClr val="FF6600"/>
        </a:solidFill>
      </dgm:spPr>
      <dgm:t>
        <a:bodyPr/>
        <a:lstStyle/>
        <a:p>
          <a:r>
            <a:t>У багатьох країнах з перехідною економікою та середнім рівнем розвитку експертними знаннями у сфері бухгалтерського обліку переважно володіють місцеві аудиторські організації, у тому числі місцеві філії міжнародних мережевих фірм</a:t>
          </a:r>
        </a:p>
      </dgm:t>
    </dgm:pt>
    <dgm:pt modelId="{7C605DE0-C754-40A4-9785-090E45AF94B1}" type="parTrans" cxnId="{641B5EFE-1BE7-4137-9319-9997D4E69ED6}">
      <dgm:prSet/>
      <dgm:spPr/>
      <dgm:t>
        <a:bodyPr/>
        <a:lstStyle/>
        <a:p>
          <a:endParaRPr lang="en-US"/>
        </a:p>
      </dgm:t>
    </dgm:pt>
    <dgm:pt modelId="{9C5A87EF-7FB1-46F5-A8F8-2FE2C4B7702F}" type="sibTrans" cxnId="{641B5EFE-1BE7-4137-9319-9997D4E69ED6}">
      <dgm:prSet/>
      <dgm:spPr/>
      <dgm:t>
        <a:bodyPr/>
        <a:lstStyle/>
        <a:p>
          <a:endParaRPr lang="en-US"/>
        </a:p>
      </dgm:t>
    </dgm:pt>
    <dgm:pt modelId="{69569A65-747B-4711-A7A0-E363A0622121}">
      <dgm:prSet/>
      <dgm:spPr/>
      <dgm:t>
        <a:bodyPr/>
        <a:lstStyle/>
        <a:p>
          <a:endParaRPr lang="en-US"/>
        </a:p>
      </dgm:t>
    </dgm:pt>
    <dgm:pt modelId="{4788F516-C74B-4C74-A983-F2BD7696972F}" type="parTrans" cxnId="{98E9A47B-C12B-426D-9C71-005EA0715593}">
      <dgm:prSet/>
      <dgm:spPr/>
      <dgm:t>
        <a:bodyPr/>
        <a:lstStyle/>
        <a:p>
          <a:endParaRPr lang="en-US"/>
        </a:p>
      </dgm:t>
    </dgm:pt>
    <dgm:pt modelId="{E7DB30FC-F532-4C40-86EF-F0BE4A1FBD9E}" type="sibTrans" cxnId="{98E9A47B-C12B-426D-9C71-005EA0715593}">
      <dgm:prSet/>
      <dgm:spPr/>
      <dgm:t>
        <a:bodyPr/>
        <a:lstStyle/>
        <a:p>
          <a:endParaRPr lang="en-US"/>
        </a:p>
      </dgm:t>
    </dgm:pt>
    <dgm:pt modelId="{FDE3AFD2-9870-441C-9601-8ECFB1D63D8D}" type="pres">
      <dgm:prSet presAssocID="{4C4BB97D-2289-4B88-967D-8969034F63E6}" presName="composite" presStyleCnt="0">
        <dgm:presLayoutVars>
          <dgm:chMax val="1"/>
          <dgm:dir/>
          <dgm:resizeHandles val="exact"/>
        </dgm:presLayoutVars>
      </dgm:prSet>
      <dgm:spPr/>
    </dgm:pt>
    <dgm:pt modelId="{862DCA8E-0474-4637-8D51-4AD9CEAC8B91}" type="pres">
      <dgm:prSet presAssocID="{167C34EA-B6C8-4559-85FA-AFBDD8685643}" presName="roof" presStyleLbl="dkBgShp" presStyleIdx="0" presStyleCnt="2"/>
      <dgm:spPr/>
    </dgm:pt>
    <dgm:pt modelId="{E6666E53-3081-4A52-8C1E-62F61C52418F}" type="pres">
      <dgm:prSet presAssocID="{167C34EA-B6C8-4559-85FA-AFBDD8685643}" presName="pillars" presStyleCnt="0"/>
      <dgm:spPr/>
    </dgm:pt>
    <dgm:pt modelId="{4FB0B0E3-6B74-456F-A0DD-78B26042902B}" type="pres">
      <dgm:prSet presAssocID="{167C34EA-B6C8-4559-85FA-AFBDD8685643}" presName="pillar1" presStyleLbl="node1" presStyleIdx="0" presStyleCnt="3">
        <dgm:presLayoutVars>
          <dgm:bulletEnabled val="1"/>
        </dgm:presLayoutVars>
      </dgm:prSet>
      <dgm:spPr/>
    </dgm:pt>
    <dgm:pt modelId="{4A2596AD-70AC-4E03-B4CE-056134A6DB04}" type="pres">
      <dgm:prSet presAssocID="{EA913365-125C-43CF-B7E0-10655D6D793D}" presName="pillarX" presStyleLbl="node1" presStyleIdx="1" presStyleCnt="3">
        <dgm:presLayoutVars>
          <dgm:bulletEnabled val="1"/>
        </dgm:presLayoutVars>
      </dgm:prSet>
      <dgm:spPr/>
    </dgm:pt>
    <dgm:pt modelId="{515D8653-7B2A-4A9D-84D9-CA614E5412FD}" type="pres">
      <dgm:prSet presAssocID="{DC80AF4E-395F-4070-894E-FA875AE110EB}" presName="pillarX" presStyleLbl="node1" presStyleIdx="2" presStyleCnt="3">
        <dgm:presLayoutVars>
          <dgm:bulletEnabled val="1"/>
        </dgm:presLayoutVars>
      </dgm:prSet>
      <dgm:spPr/>
    </dgm:pt>
    <dgm:pt modelId="{141A9855-DEB1-4938-8EFA-735CA9D66243}" type="pres">
      <dgm:prSet presAssocID="{167C34EA-B6C8-4559-85FA-AFBDD8685643}" presName="base" presStyleLbl="dkBgShp" presStyleIdx="1" presStyleCnt="2"/>
      <dgm:spPr>
        <a:solidFill>
          <a:srgbClr val="FF6600"/>
        </a:solidFill>
      </dgm:spPr>
    </dgm:pt>
  </dgm:ptLst>
  <dgm:cxnLst>
    <dgm:cxn modelId="{B7FA7701-DDF4-471E-A7D0-21F25F3EAAE5}" type="presOf" srcId="{DC80AF4E-395F-4070-894E-FA875AE110EB}" destId="{515D8653-7B2A-4A9D-84D9-CA614E5412FD}" srcOrd="0" destOrd="0" presId="urn:microsoft.com/office/officeart/2005/8/layout/hList3"/>
    <dgm:cxn modelId="{921B741F-9C15-44BB-ABB1-9A7CD87A1960}" type="presOf" srcId="{167C34EA-B6C8-4559-85FA-AFBDD8685643}" destId="{862DCA8E-0474-4637-8D51-4AD9CEAC8B91}" srcOrd="0" destOrd="0" presId="urn:microsoft.com/office/officeart/2005/8/layout/hList3"/>
    <dgm:cxn modelId="{BF1F4D33-370F-40D5-9F18-13A95AB59135}" srcId="{167C34EA-B6C8-4559-85FA-AFBDD8685643}" destId="{EA913365-125C-43CF-B7E0-10655D6D793D}" srcOrd="1" destOrd="0" parTransId="{5FDE3B87-5833-4F7A-8F73-51919D15E53C}" sibTransId="{F2F47E2C-91B8-4809-AB04-EFFB4BACC519}"/>
    <dgm:cxn modelId="{BBA31064-95C7-4A63-98C5-5DA5CBAA6918}" srcId="{4C4BB97D-2289-4B88-967D-8969034F63E6}" destId="{167C34EA-B6C8-4559-85FA-AFBDD8685643}" srcOrd="0" destOrd="0" parTransId="{00593151-3087-40C4-BDC8-C4D0219E7D05}" sibTransId="{BE2955E8-1CC7-4E6A-A925-E1B87E3D7F90}"/>
    <dgm:cxn modelId="{98E9A47B-C12B-426D-9C71-005EA0715593}" srcId="{4C4BB97D-2289-4B88-967D-8969034F63E6}" destId="{69569A65-747B-4711-A7A0-E363A0622121}" srcOrd="1" destOrd="0" parTransId="{4788F516-C74B-4C74-A983-F2BD7696972F}" sibTransId="{E7DB30FC-F532-4C40-86EF-F0BE4A1FBD9E}"/>
    <dgm:cxn modelId="{D05FBA94-7715-4C22-B6E3-68634649A2CC}" type="presOf" srcId="{4C4BB97D-2289-4B88-967D-8969034F63E6}" destId="{FDE3AFD2-9870-441C-9601-8ECFB1D63D8D}" srcOrd="0" destOrd="0" presId="urn:microsoft.com/office/officeart/2005/8/layout/hList3"/>
    <dgm:cxn modelId="{C8003CD2-3B44-4BBD-8F1B-29B2600CD9AB}" type="presOf" srcId="{EA913365-125C-43CF-B7E0-10655D6D793D}" destId="{4A2596AD-70AC-4E03-B4CE-056134A6DB04}" srcOrd="0" destOrd="0" presId="urn:microsoft.com/office/officeart/2005/8/layout/hList3"/>
    <dgm:cxn modelId="{C335CFDD-28EA-4202-B593-603C04354703}" srcId="{167C34EA-B6C8-4559-85FA-AFBDD8685643}" destId="{CA98649B-3AEE-4C44-8C3E-9F2CEA44F25C}" srcOrd="0" destOrd="0" parTransId="{358F4917-C892-42D5-9044-33FDD7374004}" sibTransId="{AB243CF9-D1CF-4502-9AD2-A40E58C6F7AB}"/>
    <dgm:cxn modelId="{202BB8FC-8098-4BCD-A637-46A217B1EE46}" type="presOf" srcId="{CA98649B-3AEE-4C44-8C3E-9F2CEA44F25C}" destId="{4FB0B0E3-6B74-456F-A0DD-78B26042902B}" srcOrd="0" destOrd="0" presId="urn:microsoft.com/office/officeart/2005/8/layout/hList3"/>
    <dgm:cxn modelId="{641B5EFE-1BE7-4137-9319-9997D4E69ED6}" srcId="{167C34EA-B6C8-4559-85FA-AFBDD8685643}" destId="{DC80AF4E-395F-4070-894E-FA875AE110EB}" srcOrd="2" destOrd="0" parTransId="{7C605DE0-C754-40A4-9785-090E45AF94B1}" sibTransId="{9C5A87EF-7FB1-46F5-A8F8-2FE2C4B7702F}"/>
    <dgm:cxn modelId="{8B7A2FA8-7C80-47BE-BC90-4A71E28C2580}" type="presParOf" srcId="{FDE3AFD2-9870-441C-9601-8ECFB1D63D8D}" destId="{862DCA8E-0474-4637-8D51-4AD9CEAC8B91}" srcOrd="0" destOrd="0" presId="urn:microsoft.com/office/officeart/2005/8/layout/hList3"/>
    <dgm:cxn modelId="{62B41D3A-320D-48A5-A86C-1FA51F538DFD}" type="presParOf" srcId="{FDE3AFD2-9870-441C-9601-8ECFB1D63D8D}" destId="{E6666E53-3081-4A52-8C1E-62F61C52418F}" srcOrd="1" destOrd="0" presId="urn:microsoft.com/office/officeart/2005/8/layout/hList3"/>
    <dgm:cxn modelId="{C8ED88FC-2FD1-41C5-9816-9CE00A355B0F}" type="presParOf" srcId="{E6666E53-3081-4A52-8C1E-62F61C52418F}" destId="{4FB0B0E3-6B74-456F-A0DD-78B26042902B}" srcOrd="0" destOrd="0" presId="urn:microsoft.com/office/officeart/2005/8/layout/hList3"/>
    <dgm:cxn modelId="{6DAD3B63-8BE4-4A72-B1B3-A416D9E871F8}" type="presParOf" srcId="{E6666E53-3081-4A52-8C1E-62F61C52418F}" destId="{4A2596AD-70AC-4E03-B4CE-056134A6DB04}" srcOrd="1" destOrd="0" presId="urn:microsoft.com/office/officeart/2005/8/layout/hList3"/>
    <dgm:cxn modelId="{141EC68F-E6D4-48F1-963F-7893B3D2724F}" type="presParOf" srcId="{E6666E53-3081-4A52-8C1E-62F61C52418F}" destId="{515D8653-7B2A-4A9D-84D9-CA614E5412FD}" srcOrd="2" destOrd="0" presId="urn:microsoft.com/office/officeart/2005/8/layout/hList3"/>
    <dgm:cxn modelId="{796FE094-E19A-468E-8E92-C96C63E25B9B}" type="presParOf" srcId="{FDE3AFD2-9870-441C-9601-8ECFB1D63D8D}" destId="{141A9855-DEB1-4938-8EFA-735CA9D66243}"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2CB919-0F23-4CD4-82A6-3D86602D9C3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3A94883-BFED-4B89-8136-D4DA9FBCC73A}">
      <dgm:prSet custT="1"/>
      <dgm:spPr>
        <a:solidFill>
          <a:srgbClr val="F78D28"/>
        </a:solidFill>
      </dgm:spPr>
      <dgm:t>
        <a:bodyPr/>
        <a:lstStyle/>
        <a:p>
          <a:pPr rtl="0"/>
          <a:r>
            <a:rPr lang="en-US" sz="2200" dirty="0"/>
            <a:t>Щоб бути ефективною, кожна регуляторна система повинна мати механізм забезпечення виконання шляхом застосування заходів примусового впливу, який може передбачати застосування серйозних санкцій за недотримання нормативних вимог, і це, звичайно ж, рівною мірою стосується й регулювання аудиторської діяльності</a:t>
          </a:r>
        </a:p>
      </dgm:t>
    </dgm:pt>
    <dgm:pt modelId="{40618A10-22C3-41E1-8EC1-EABF1D791DBB}" type="parTrans" cxnId="{EF80A0C2-E634-47B0-8A8C-9A5371AE5780}">
      <dgm:prSet/>
      <dgm:spPr/>
      <dgm:t>
        <a:bodyPr/>
        <a:lstStyle/>
        <a:p>
          <a:endParaRPr lang="en-US" sz="2200"/>
        </a:p>
      </dgm:t>
    </dgm:pt>
    <dgm:pt modelId="{5B57F5F8-D047-40C5-9831-A0296AEE53AC}" type="sibTrans" cxnId="{EF80A0C2-E634-47B0-8A8C-9A5371AE5780}">
      <dgm:prSet/>
      <dgm:spPr/>
      <dgm:t>
        <a:bodyPr/>
        <a:lstStyle/>
        <a:p>
          <a:endParaRPr lang="en-US" sz="2200"/>
        </a:p>
      </dgm:t>
    </dgm:pt>
    <dgm:pt modelId="{C0CD6ABB-9872-41D5-9BF7-C21785DA5664}">
      <dgm:prSet custT="1"/>
      <dgm:spPr>
        <a:solidFill>
          <a:srgbClr val="F78D28"/>
        </a:solidFill>
      </dgm:spPr>
      <dgm:t>
        <a:bodyPr/>
        <a:lstStyle/>
        <a:p>
          <a:pPr rtl="0"/>
          <a:r>
            <a:rPr lang="en-US" sz="2200" dirty="0"/>
            <a:t>Крім того, основною функцією регулювання аудиту є усунення некомпетентних чи неетичних учасників з ринку</a:t>
          </a:r>
        </a:p>
      </dgm:t>
    </dgm:pt>
    <dgm:pt modelId="{43EC81D5-490B-4740-8BC5-387702B7D4CA}" type="parTrans" cxnId="{1B3FADCA-980C-493A-B9A1-8762E47175ED}">
      <dgm:prSet/>
      <dgm:spPr/>
      <dgm:t>
        <a:bodyPr/>
        <a:lstStyle/>
        <a:p>
          <a:endParaRPr lang="en-US" sz="2200"/>
        </a:p>
      </dgm:t>
    </dgm:pt>
    <dgm:pt modelId="{160880EB-D70F-419C-AB5B-1E584851C4CF}" type="sibTrans" cxnId="{1B3FADCA-980C-493A-B9A1-8762E47175ED}">
      <dgm:prSet/>
      <dgm:spPr/>
      <dgm:t>
        <a:bodyPr/>
        <a:lstStyle/>
        <a:p>
          <a:endParaRPr lang="en-US" sz="2200"/>
        </a:p>
      </dgm:t>
    </dgm:pt>
    <dgm:pt modelId="{3E293C37-305F-4BC4-BA0F-F78218CF5245}">
      <dgm:prSet custT="1"/>
      <dgm:spPr>
        <a:solidFill>
          <a:srgbClr val="F78D28"/>
        </a:solidFill>
      </dgm:spPr>
      <dgm:t>
        <a:bodyPr/>
        <a:lstStyle/>
        <a:p>
          <a:pPr rtl="0"/>
          <a:r>
            <a:rPr lang="en-US" sz="2200" dirty="0"/>
            <a:t>Структура систем забезпечення виконання значною мірою залежить від національного законодавства і нормативно-правового поля</a:t>
          </a:r>
        </a:p>
      </dgm:t>
    </dgm:pt>
    <dgm:pt modelId="{2161D2F8-54C7-465B-AAA1-8F59F93C970A}" type="parTrans" cxnId="{64FC7635-437D-47FC-934C-6A222611A052}">
      <dgm:prSet/>
      <dgm:spPr/>
      <dgm:t>
        <a:bodyPr/>
        <a:lstStyle/>
        <a:p>
          <a:endParaRPr lang="en-US" sz="2200"/>
        </a:p>
      </dgm:t>
    </dgm:pt>
    <dgm:pt modelId="{1F92B2E3-4FB5-4EB1-91C9-F203F0A09C08}" type="sibTrans" cxnId="{64FC7635-437D-47FC-934C-6A222611A052}">
      <dgm:prSet/>
      <dgm:spPr/>
      <dgm:t>
        <a:bodyPr/>
        <a:lstStyle/>
        <a:p>
          <a:endParaRPr lang="en-US" sz="2200"/>
        </a:p>
      </dgm:t>
    </dgm:pt>
    <dgm:pt modelId="{F7705CD2-38CB-4919-80E1-51FA0FFE32DA}">
      <dgm:prSet custT="1">
        <dgm:style>
          <a:lnRef idx="2">
            <a:schemeClr val="accent2"/>
          </a:lnRef>
          <a:fillRef idx="1">
            <a:schemeClr val="lt1"/>
          </a:fillRef>
          <a:effectRef idx="0">
            <a:schemeClr val="accent2"/>
          </a:effectRef>
          <a:fontRef idx="minor">
            <a:schemeClr val="dk1"/>
          </a:fontRef>
        </dgm:style>
      </dgm:prSet>
      <dgm:spPr>
        <a:ln>
          <a:noFill/>
        </a:ln>
      </dgm:spPr>
      <dgm:t>
        <a:bodyPr/>
        <a:lstStyle/>
        <a:p>
          <a:pPr rtl="0"/>
          <a:r>
            <a:rPr lang="en-US" sz="2200" dirty="0">
              <a:solidFill>
                <a:srgbClr val="000000"/>
              </a:solidFill>
            </a:rPr>
            <a:t>Достатньо ресурсів для розслідування складних фактичних обставин справи</a:t>
          </a:r>
        </a:p>
      </dgm:t>
    </dgm:pt>
    <dgm:pt modelId="{25BECE15-4622-45E8-8EA6-8CAD42ACBECB}" type="parTrans" cxnId="{4C04FEEB-07BC-49DE-9063-4E27FB56FC44}">
      <dgm:prSet/>
      <dgm:spPr/>
      <dgm:t>
        <a:bodyPr/>
        <a:lstStyle/>
        <a:p>
          <a:endParaRPr lang="en-US" sz="2200"/>
        </a:p>
      </dgm:t>
    </dgm:pt>
    <dgm:pt modelId="{6B3F0DBD-AE33-4BFB-90AF-FC894D5AADA1}" type="sibTrans" cxnId="{4C04FEEB-07BC-49DE-9063-4E27FB56FC44}">
      <dgm:prSet/>
      <dgm:spPr/>
      <dgm:t>
        <a:bodyPr/>
        <a:lstStyle/>
        <a:p>
          <a:endParaRPr lang="en-US" sz="2200"/>
        </a:p>
      </dgm:t>
    </dgm:pt>
    <dgm:pt modelId="{6F26AB3F-E087-402D-8E8F-A89CB0AF9628}">
      <dgm:prSet custT="1"/>
      <dgm:spPr>
        <a:solidFill>
          <a:srgbClr val="F78D28"/>
        </a:solidFill>
      </dgm:spPr>
      <dgm:t>
        <a:bodyPr/>
        <a:lstStyle/>
        <a:p>
          <a:pPr rtl="0"/>
          <a:r>
            <a:rPr lang="en-US" sz="2200" dirty="0"/>
            <a:t>Ефективна система забезпечення виконання повинна мати:</a:t>
          </a:r>
        </a:p>
      </dgm:t>
    </dgm:pt>
    <dgm:pt modelId="{9B6EFADE-C873-4B1C-AB5D-FD24B86B5733}" type="sibTrans" cxnId="{059FE9B2-D9FF-45C4-B7F4-7F4C155133E3}">
      <dgm:prSet/>
      <dgm:spPr/>
      <dgm:t>
        <a:bodyPr/>
        <a:lstStyle/>
        <a:p>
          <a:endParaRPr lang="en-US" sz="2200"/>
        </a:p>
      </dgm:t>
    </dgm:pt>
    <dgm:pt modelId="{9AD270F3-6B9F-4825-8F79-238247729D7A}" type="parTrans" cxnId="{059FE9B2-D9FF-45C4-B7F4-7F4C155133E3}">
      <dgm:prSet/>
      <dgm:spPr/>
      <dgm:t>
        <a:bodyPr/>
        <a:lstStyle/>
        <a:p>
          <a:endParaRPr lang="en-US" sz="2200"/>
        </a:p>
      </dgm:t>
    </dgm:pt>
    <dgm:pt modelId="{4EB42C29-D25A-41F3-B521-68E4D6B5867C}">
      <dgm:prSet custT="1">
        <dgm:style>
          <a:lnRef idx="2">
            <a:schemeClr val="accent2"/>
          </a:lnRef>
          <a:fillRef idx="1">
            <a:schemeClr val="lt1"/>
          </a:fillRef>
          <a:effectRef idx="0">
            <a:schemeClr val="accent2"/>
          </a:effectRef>
          <a:fontRef idx="minor">
            <a:schemeClr val="dk1"/>
          </a:fontRef>
        </dgm:style>
      </dgm:prSet>
      <dgm:spPr>
        <a:ln>
          <a:noFill/>
        </a:ln>
      </dgm:spPr>
      <dgm:t>
        <a:bodyPr/>
        <a:lstStyle/>
        <a:p>
          <a:pPr rtl="0"/>
          <a:r>
            <a:rPr lang="en-US" sz="2200">
              <a:solidFill>
                <a:srgbClr val="000000"/>
              </a:solidFill>
            </a:rPr>
            <a:t>Справедливий та незалежний процес пред’явлення обвинувачення та судового розгляду</a:t>
          </a:r>
          <a:endParaRPr lang="uk-UA" sz="2200" dirty="0">
            <a:solidFill>
              <a:srgbClr val="000000"/>
            </a:solidFill>
          </a:endParaRPr>
        </a:p>
      </dgm:t>
    </dgm:pt>
    <dgm:pt modelId="{B2DBA94E-0792-4B44-9991-190C91245A87}" type="sibTrans" cxnId="{B11E9279-B93F-4514-B701-B18F01B6C0B8}">
      <dgm:prSet/>
      <dgm:spPr/>
      <dgm:t>
        <a:bodyPr/>
        <a:lstStyle/>
        <a:p>
          <a:endParaRPr lang="en-US" sz="2200"/>
        </a:p>
      </dgm:t>
    </dgm:pt>
    <dgm:pt modelId="{86344FD9-ADBC-4384-9ED0-FD5748E3FABE}" type="parTrans" cxnId="{B11E9279-B93F-4514-B701-B18F01B6C0B8}">
      <dgm:prSet/>
      <dgm:spPr/>
      <dgm:t>
        <a:bodyPr/>
        <a:lstStyle/>
        <a:p>
          <a:endParaRPr lang="en-US" sz="2200"/>
        </a:p>
      </dgm:t>
    </dgm:pt>
    <dgm:pt modelId="{1D0560A8-E922-4611-A44B-63C221C76C56}">
      <dgm:prSet custT="1">
        <dgm:style>
          <a:lnRef idx="2">
            <a:schemeClr val="accent2"/>
          </a:lnRef>
          <a:fillRef idx="1">
            <a:schemeClr val="lt1"/>
          </a:fillRef>
          <a:effectRef idx="0">
            <a:schemeClr val="accent2"/>
          </a:effectRef>
          <a:fontRef idx="minor">
            <a:schemeClr val="dk1"/>
          </a:fontRef>
        </dgm:style>
      </dgm:prSet>
      <dgm:spPr>
        <a:ln>
          <a:noFill/>
        </a:ln>
      </dgm:spPr>
      <dgm:t>
        <a:bodyPr/>
        <a:lstStyle/>
        <a:p>
          <a:pPr rtl="0"/>
          <a:r>
            <a:rPr lang="en-US" sz="2200">
              <a:solidFill>
                <a:srgbClr val="000000"/>
              </a:solidFill>
            </a:rPr>
            <a:t>Доступ до експертних знань про стандарти аудиту та контролю якості</a:t>
          </a:r>
          <a:endParaRPr lang="uk-UA" sz="2200" dirty="0">
            <a:solidFill>
              <a:srgbClr val="000000"/>
            </a:solidFill>
          </a:endParaRPr>
        </a:p>
      </dgm:t>
    </dgm:pt>
    <dgm:pt modelId="{4B6D95B0-54D1-4EF8-992F-228A02CAD29A}" type="sibTrans" cxnId="{79989230-6BDA-408C-B9C0-0F2965C0927F}">
      <dgm:prSet/>
      <dgm:spPr/>
      <dgm:t>
        <a:bodyPr/>
        <a:lstStyle/>
        <a:p>
          <a:endParaRPr lang="en-US" sz="2200"/>
        </a:p>
      </dgm:t>
    </dgm:pt>
    <dgm:pt modelId="{17B0E407-DF5A-4D68-A3B1-2804CC4BB4A7}" type="parTrans" cxnId="{79989230-6BDA-408C-B9C0-0F2965C0927F}">
      <dgm:prSet/>
      <dgm:spPr/>
      <dgm:t>
        <a:bodyPr/>
        <a:lstStyle/>
        <a:p>
          <a:endParaRPr lang="en-US" sz="2200"/>
        </a:p>
      </dgm:t>
    </dgm:pt>
    <dgm:pt modelId="{3D339181-D780-4058-B06A-B7490520BB0B}" type="pres">
      <dgm:prSet presAssocID="{292CB919-0F23-4CD4-82A6-3D86602D9C37}" presName="linear" presStyleCnt="0">
        <dgm:presLayoutVars>
          <dgm:animLvl val="lvl"/>
          <dgm:resizeHandles val="exact"/>
        </dgm:presLayoutVars>
      </dgm:prSet>
      <dgm:spPr/>
    </dgm:pt>
    <dgm:pt modelId="{94F9F0D1-3DC5-4036-8FCD-F16842FFD884}" type="pres">
      <dgm:prSet presAssocID="{E3A94883-BFED-4B89-8136-D4DA9FBCC73A}" presName="parentText" presStyleLbl="node1" presStyleIdx="0" presStyleCnt="4" custScaleY="125638">
        <dgm:presLayoutVars>
          <dgm:chMax val="0"/>
          <dgm:bulletEnabled val="1"/>
        </dgm:presLayoutVars>
      </dgm:prSet>
      <dgm:spPr/>
    </dgm:pt>
    <dgm:pt modelId="{84F29F6F-B71E-4A8C-893A-B1AAC414728F}" type="pres">
      <dgm:prSet presAssocID="{5B57F5F8-D047-40C5-9831-A0296AEE53AC}" presName="spacer" presStyleCnt="0"/>
      <dgm:spPr/>
    </dgm:pt>
    <dgm:pt modelId="{E222005D-BFC7-4785-BE16-BB4F03CC0E5B}" type="pres">
      <dgm:prSet presAssocID="{C0CD6ABB-9872-41D5-9BF7-C21785DA5664}" presName="parentText" presStyleLbl="node1" presStyleIdx="1" presStyleCnt="4">
        <dgm:presLayoutVars>
          <dgm:chMax val="0"/>
          <dgm:bulletEnabled val="1"/>
        </dgm:presLayoutVars>
      </dgm:prSet>
      <dgm:spPr/>
    </dgm:pt>
    <dgm:pt modelId="{9C9CBC82-9950-49F4-8A17-F176A7F9B29B}" type="pres">
      <dgm:prSet presAssocID="{160880EB-D70F-419C-AB5B-1E584851C4CF}" presName="spacer" presStyleCnt="0"/>
      <dgm:spPr/>
    </dgm:pt>
    <dgm:pt modelId="{5E54C5B3-E491-42AE-8FBC-F090B2E280B7}" type="pres">
      <dgm:prSet presAssocID="{3E293C37-305F-4BC4-BA0F-F78218CF5245}" presName="parentText" presStyleLbl="node1" presStyleIdx="2" presStyleCnt="4">
        <dgm:presLayoutVars>
          <dgm:chMax val="0"/>
          <dgm:bulletEnabled val="1"/>
        </dgm:presLayoutVars>
      </dgm:prSet>
      <dgm:spPr/>
    </dgm:pt>
    <dgm:pt modelId="{69D3CBA7-D1C5-4AEB-979D-78055BD5E7BD}" type="pres">
      <dgm:prSet presAssocID="{1F92B2E3-4FB5-4EB1-91C9-F203F0A09C08}" presName="spacer" presStyleCnt="0"/>
      <dgm:spPr/>
    </dgm:pt>
    <dgm:pt modelId="{B5E89E1B-D7D4-4B6E-A698-E4340C1E362B}" type="pres">
      <dgm:prSet presAssocID="{6F26AB3F-E087-402D-8E8F-A89CB0AF9628}" presName="parentText" presStyleLbl="node1" presStyleIdx="3" presStyleCnt="4">
        <dgm:presLayoutVars>
          <dgm:chMax val="0"/>
          <dgm:bulletEnabled val="1"/>
        </dgm:presLayoutVars>
      </dgm:prSet>
      <dgm:spPr/>
    </dgm:pt>
    <dgm:pt modelId="{38526F29-E2FF-46CB-BB90-7DE6576F5133}" type="pres">
      <dgm:prSet presAssocID="{6F26AB3F-E087-402D-8E8F-A89CB0AF9628}" presName="childText" presStyleLbl="revTx" presStyleIdx="0" presStyleCnt="1">
        <dgm:presLayoutVars>
          <dgm:bulletEnabled val="1"/>
        </dgm:presLayoutVars>
      </dgm:prSet>
      <dgm:spPr/>
    </dgm:pt>
  </dgm:ptLst>
  <dgm:cxnLst>
    <dgm:cxn modelId="{79989230-6BDA-408C-B9C0-0F2965C0927F}" srcId="{6F26AB3F-E087-402D-8E8F-A89CB0AF9628}" destId="{1D0560A8-E922-4611-A44B-63C221C76C56}" srcOrd="1" destOrd="0" parTransId="{17B0E407-DF5A-4D68-A3B1-2804CC4BB4A7}" sibTransId="{4B6D95B0-54D1-4EF8-992F-228A02CAD29A}"/>
    <dgm:cxn modelId="{64FC7635-437D-47FC-934C-6A222611A052}" srcId="{292CB919-0F23-4CD4-82A6-3D86602D9C37}" destId="{3E293C37-305F-4BC4-BA0F-F78218CF5245}" srcOrd="2" destOrd="0" parTransId="{2161D2F8-54C7-465B-AAA1-8F59F93C970A}" sibTransId="{1F92B2E3-4FB5-4EB1-91C9-F203F0A09C08}"/>
    <dgm:cxn modelId="{BC2BE036-CB71-4EE5-A106-DCE1C3BC4F93}" type="presOf" srcId="{6F26AB3F-E087-402D-8E8F-A89CB0AF9628}" destId="{B5E89E1B-D7D4-4B6E-A698-E4340C1E362B}" srcOrd="0" destOrd="0" presId="urn:microsoft.com/office/officeart/2005/8/layout/vList2"/>
    <dgm:cxn modelId="{84204E5B-8D1B-4EF1-8E20-6BB19392A370}" type="presOf" srcId="{E3A94883-BFED-4B89-8136-D4DA9FBCC73A}" destId="{94F9F0D1-3DC5-4036-8FCD-F16842FFD884}" srcOrd="0" destOrd="0" presId="urn:microsoft.com/office/officeart/2005/8/layout/vList2"/>
    <dgm:cxn modelId="{5639A543-E066-48CA-9B29-9DBE2611814D}" type="presOf" srcId="{1D0560A8-E922-4611-A44B-63C221C76C56}" destId="{38526F29-E2FF-46CB-BB90-7DE6576F5133}" srcOrd="0" destOrd="1" presId="urn:microsoft.com/office/officeart/2005/8/layout/vList2"/>
    <dgm:cxn modelId="{3442F676-29AE-4584-AD44-9A83F03762D6}" type="presOf" srcId="{4EB42C29-D25A-41F3-B521-68E4D6B5867C}" destId="{38526F29-E2FF-46CB-BB90-7DE6576F5133}" srcOrd="0" destOrd="2" presId="urn:microsoft.com/office/officeart/2005/8/layout/vList2"/>
    <dgm:cxn modelId="{B11E9279-B93F-4514-B701-B18F01B6C0B8}" srcId="{6F26AB3F-E087-402D-8E8F-A89CB0AF9628}" destId="{4EB42C29-D25A-41F3-B521-68E4D6B5867C}" srcOrd="2" destOrd="0" parTransId="{86344FD9-ADBC-4384-9ED0-FD5748E3FABE}" sibTransId="{B2DBA94E-0792-4B44-9991-190C91245A87}"/>
    <dgm:cxn modelId="{93BD7884-2F24-481B-B0F0-C6E0DDE4D757}" type="presOf" srcId="{292CB919-0F23-4CD4-82A6-3D86602D9C37}" destId="{3D339181-D780-4058-B06A-B7490520BB0B}" srcOrd="0" destOrd="0" presId="urn:microsoft.com/office/officeart/2005/8/layout/vList2"/>
    <dgm:cxn modelId="{F02E8F94-17E5-4497-A479-76CD1F2FED2D}" type="presOf" srcId="{C0CD6ABB-9872-41D5-9BF7-C21785DA5664}" destId="{E222005D-BFC7-4785-BE16-BB4F03CC0E5B}" srcOrd="0" destOrd="0" presId="urn:microsoft.com/office/officeart/2005/8/layout/vList2"/>
    <dgm:cxn modelId="{D3D30795-B4F7-4456-9705-D1C310252BD3}" type="presOf" srcId="{3E293C37-305F-4BC4-BA0F-F78218CF5245}" destId="{5E54C5B3-E491-42AE-8FBC-F090B2E280B7}" srcOrd="0" destOrd="0" presId="urn:microsoft.com/office/officeart/2005/8/layout/vList2"/>
    <dgm:cxn modelId="{059FE9B2-D9FF-45C4-B7F4-7F4C155133E3}" srcId="{292CB919-0F23-4CD4-82A6-3D86602D9C37}" destId="{6F26AB3F-E087-402D-8E8F-A89CB0AF9628}" srcOrd="3" destOrd="0" parTransId="{9AD270F3-6B9F-4825-8F79-238247729D7A}" sibTransId="{9B6EFADE-C873-4B1C-AB5D-FD24B86B5733}"/>
    <dgm:cxn modelId="{EF80A0C2-E634-47B0-8A8C-9A5371AE5780}" srcId="{292CB919-0F23-4CD4-82A6-3D86602D9C37}" destId="{E3A94883-BFED-4B89-8136-D4DA9FBCC73A}" srcOrd="0" destOrd="0" parTransId="{40618A10-22C3-41E1-8EC1-EABF1D791DBB}" sibTransId="{5B57F5F8-D047-40C5-9831-A0296AEE53AC}"/>
    <dgm:cxn modelId="{1B3FADCA-980C-493A-B9A1-8762E47175ED}" srcId="{292CB919-0F23-4CD4-82A6-3D86602D9C37}" destId="{C0CD6ABB-9872-41D5-9BF7-C21785DA5664}" srcOrd="1" destOrd="0" parTransId="{43EC81D5-490B-4740-8BC5-387702B7D4CA}" sibTransId="{160880EB-D70F-419C-AB5B-1E584851C4CF}"/>
    <dgm:cxn modelId="{4C04FEEB-07BC-49DE-9063-4E27FB56FC44}" srcId="{6F26AB3F-E087-402D-8E8F-A89CB0AF9628}" destId="{F7705CD2-38CB-4919-80E1-51FA0FFE32DA}" srcOrd="0" destOrd="0" parTransId="{25BECE15-4622-45E8-8EA6-8CAD42ACBECB}" sibTransId="{6B3F0DBD-AE33-4BFB-90AF-FC894D5AADA1}"/>
    <dgm:cxn modelId="{EE1D74F8-07A7-4499-ABBA-35E91949812B}" type="presOf" srcId="{F7705CD2-38CB-4919-80E1-51FA0FFE32DA}" destId="{38526F29-E2FF-46CB-BB90-7DE6576F5133}" srcOrd="0" destOrd="0" presId="urn:microsoft.com/office/officeart/2005/8/layout/vList2"/>
    <dgm:cxn modelId="{35CD1712-A4BE-412D-85B3-0392441FE5E6}" type="presParOf" srcId="{3D339181-D780-4058-B06A-B7490520BB0B}" destId="{94F9F0D1-3DC5-4036-8FCD-F16842FFD884}" srcOrd="0" destOrd="0" presId="urn:microsoft.com/office/officeart/2005/8/layout/vList2"/>
    <dgm:cxn modelId="{2CD1E5FE-5ABC-4C4D-9CDD-6DB492A0A64F}" type="presParOf" srcId="{3D339181-D780-4058-B06A-B7490520BB0B}" destId="{84F29F6F-B71E-4A8C-893A-B1AAC414728F}" srcOrd="1" destOrd="0" presId="urn:microsoft.com/office/officeart/2005/8/layout/vList2"/>
    <dgm:cxn modelId="{0705780E-1DA9-48C9-9FC6-90ED2887BC0E}" type="presParOf" srcId="{3D339181-D780-4058-B06A-B7490520BB0B}" destId="{E222005D-BFC7-4785-BE16-BB4F03CC0E5B}" srcOrd="2" destOrd="0" presId="urn:microsoft.com/office/officeart/2005/8/layout/vList2"/>
    <dgm:cxn modelId="{3B1DE730-954A-44C2-8F4E-AE0584090A11}" type="presParOf" srcId="{3D339181-D780-4058-B06A-B7490520BB0B}" destId="{9C9CBC82-9950-49F4-8A17-F176A7F9B29B}" srcOrd="3" destOrd="0" presId="urn:microsoft.com/office/officeart/2005/8/layout/vList2"/>
    <dgm:cxn modelId="{6006D29E-2ED0-450E-8EB9-F99EA8265A64}" type="presParOf" srcId="{3D339181-D780-4058-B06A-B7490520BB0B}" destId="{5E54C5B3-E491-42AE-8FBC-F090B2E280B7}" srcOrd="4" destOrd="0" presId="urn:microsoft.com/office/officeart/2005/8/layout/vList2"/>
    <dgm:cxn modelId="{2989B89B-14BC-4301-B9DA-26260EB36DE4}" type="presParOf" srcId="{3D339181-D780-4058-B06A-B7490520BB0B}" destId="{69D3CBA7-D1C5-4AEB-979D-78055BD5E7BD}" srcOrd="5" destOrd="0" presId="urn:microsoft.com/office/officeart/2005/8/layout/vList2"/>
    <dgm:cxn modelId="{A9FF0604-3880-413B-8E11-723E5660E6C3}" type="presParOf" srcId="{3D339181-D780-4058-B06A-B7490520BB0B}" destId="{B5E89E1B-D7D4-4B6E-A698-E4340C1E362B}" srcOrd="6" destOrd="0" presId="urn:microsoft.com/office/officeart/2005/8/layout/vList2"/>
    <dgm:cxn modelId="{657070D0-DFDE-4F0B-B860-0BC4B3A9C5E4}" type="presParOf" srcId="{3D339181-D780-4058-B06A-B7490520BB0B}" destId="{38526F29-E2FF-46CB-BB90-7DE6576F513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71B51B-88C0-457D-8AE1-3F6BED16C94D}"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0285F91F-7D30-4CA7-9E35-9C9EAAE53488}">
      <dgm:prSet custT="1"/>
      <dgm:spPr>
        <a:solidFill>
          <a:srgbClr val="F78D28"/>
        </a:solidFill>
      </dgm:spPr>
      <dgm:t>
        <a:bodyPr/>
        <a:lstStyle/>
        <a:p>
          <a:pPr rtl="0"/>
          <a:r>
            <a:rPr lang="en-US" sz="2000" dirty="0"/>
            <a:t>Виявлення та усунення з ринку найгірших аудиторів, які підривають ринок аудиторських послуг, дискредитують аудиторську професію та підривають суспільну довіру</a:t>
          </a:r>
        </a:p>
      </dgm:t>
    </dgm:pt>
    <dgm:pt modelId="{9B5DB030-2485-42A5-B81A-6D3FDCE59D44}" type="parTrans" cxnId="{84A90E33-4E16-4C39-99F9-CAB0DAC27041}">
      <dgm:prSet/>
      <dgm:spPr/>
      <dgm:t>
        <a:bodyPr/>
        <a:lstStyle/>
        <a:p>
          <a:endParaRPr lang="en-US"/>
        </a:p>
      </dgm:t>
    </dgm:pt>
    <dgm:pt modelId="{77BDE2A9-6FDC-4652-A24A-809AB44577E9}" type="sibTrans" cxnId="{84A90E33-4E16-4C39-99F9-CAB0DAC27041}">
      <dgm:prSet/>
      <dgm:spPr/>
      <dgm:t>
        <a:bodyPr/>
        <a:lstStyle/>
        <a:p>
          <a:endParaRPr lang="en-US"/>
        </a:p>
      </dgm:t>
    </dgm:pt>
    <dgm:pt modelId="{0A664C18-7CA6-4C19-8107-C850870A3D35}">
      <dgm:prSet custT="1"/>
      <dgm:spPr>
        <a:solidFill>
          <a:srgbClr val="F78D28"/>
        </a:solidFill>
      </dgm:spPr>
      <dgm:t>
        <a:bodyPr/>
        <a:lstStyle/>
        <a:p>
          <a:pPr rtl="0"/>
          <a:r>
            <a:rPr lang="en-US" sz="2000" dirty="0"/>
            <a:t>Використання перевірок та заходів впливу як інструмент розбудови спроможностей</a:t>
          </a:r>
        </a:p>
      </dgm:t>
    </dgm:pt>
    <dgm:pt modelId="{E1B9AD99-90F4-419B-A698-BD16BCCB6CF9}" type="parTrans" cxnId="{26BC3CA3-F3F7-4C47-8B31-4409EF388D30}">
      <dgm:prSet/>
      <dgm:spPr/>
      <dgm:t>
        <a:bodyPr/>
        <a:lstStyle/>
        <a:p>
          <a:endParaRPr lang="en-US"/>
        </a:p>
      </dgm:t>
    </dgm:pt>
    <dgm:pt modelId="{A027BBBE-AEEC-446B-8C78-551ED3AAD66C}" type="sibTrans" cxnId="{26BC3CA3-F3F7-4C47-8B31-4409EF388D30}">
      <dgm:prSet/>
      <dgm:spPr/>
      <dgm:t>
        <a:bodyPr/>
        <a:lstStyle/>
        <a:p>
          <a:endParaRPr lang="en-US"/>
        </a:p>
      </dgm:t>
    </dgm:pt>
    <dgm:pt modelId="{49449024-FF79-4CC7-8868-A21AC93219FD}">
      <dgm:prSet custT="1"/>
      <dgm:spPr>
        <a:solidFill>
          <a:srgbClr val="F78D28"/>
        </a:solidFill>
      </dgm:spPr>
      <dgm:t>
        <a:bodyPr/>
        <a:lstStyle/>
        <a:p>
          <a:pPr rtl="0"/>
          <a:r>
            <a:rPr lang="en-US" sz="2000" dirty="0"/>
            <a:t>Зміцнення ринку аудиторських послуг для забезпечення більшого фокусування на якості аудиту і поступового переформування стимулів аудиторської професії</a:t>
          </a:r>
        </a:p>
      </dgm:t>
    </dgm:pt>
    <dgm:pt modelId="{17DA149C-2612-4DDB-8EF3-0ABC149C3DC3}" type="parTrans" cxnId="{51F2604F-E86D-4458-89E5-6630645AD635}">
      <dgm:prSet/>
      <dgm:spPr/>
      <dgm:t>
        <a:bodyPr/>
        <a:lstStyle/>
        <a:p>
          <a:endParaRPr lang="en-US"/>
        </a:p>
      </dgm:t>
    </dgm:pt>
    <dgm:pt modelId="{3669F639-5099-4BB8-9F1D-2EF8E20F5D81}" type="sibTrans" cxnId="{51F2604F-E86D-4458-89E5-6630645AD635}">
      <dgm:prSet/>
      <dgm:spPr/>
      <dgm:t>
        <a:bodyPr/>
        <a:lstStyle/>
        <a:p>
          <a:endParaRPr lang="en-US"/>
        </a:p>
      </dgm:t>
    </dgm:pt>
    <dgm:pt modelId="{92D1260B-B8CA-4387-B2F9-A566AF1782DF}">
      <dgm:prSet custT="1"/>
      <dgm:spPr>
        <a:solidFill>
          <a:srgbClr val="F78D28"/>
        </a:solidFill>
      </dgm:spPr>
      <dgm:t>
        <a:bodyPr/>
        <a:lstStyle/>
        <a:p>
          <a:pPr rtl="0"/>
          <a:r>
            <a:rPr lang="en-US" sz="2000" dirty="0"/>
            <a:t>Виконання ролі «ідейного лідера» в контексті розвитку та використання аудиторських послуг</a:t>
          </a:r>
        </a:p>
      </dgm:t>
    </dgm:pt>
    <dgm:pt modelId="{A19C38F4-3D5A-48E7-90DE-B0B8D4AA5752}" type="parTrans" cxnId="{801845A2-2520-4891-863C-6B12012F6F60}">
      <dgm:prSet/>
      <dgm:spPr/>
      <dgm:t>
        <a:bodyPr/>
        <a:lstStyle/>
        <a:p>
          <a:endParaRPr lang="en-US"/>
        </a:p>
      </dgm:t>
    </dgm:pt>
    <dgm:pt modelId="{485B39B9-ED09-4511-82D1-F9E5F4C89917}" type="sibTrans" cxnId="{801845A2-2520-4891-863C-6B12012F6F60}">
      <dgm:prSet/>
      <dgm:spPr/>
      <dgm:t>
        <a:bodyPr/>
        <a:lstStyle/>
        <a:p>
          <a:endParaRPr lang="en-US"/>
        </a:p>
      </dgm:t>
    </dgm:pt>
    <dgm:pt modelId="{6C1652B0-2CAE-4B3B-A406-930A4B20893C}" type="pres">
      <dgm:prSet presAssocID="{4A71B51B-88C0-457D-8AE1-3F6BED16C94D}" presName="CompostProcess" presStyleCnt="0">
        <dgm:presLayoutVars>
          <dgm:dir/>
          <dgm:resizeHandles val="exact"/>
        </dgm:presLayoutVars>
      </dgm:prSet>
      <dgm:spPr/>
    </dgm:pt>
    <dgm:pt modelId="{AE375B1D-B25A-4C83-BE45-62BBB57D2E9E}" type="pres">
      <dgm:prSet presAssocID="{4A71B51B-88C0-457D-8AE1-3F6BED16C94D}" presName="arrow" presStyleLbl="bgShp" presStyleIdx="0" presStyleCnt="1"/>
      <dgm:spPr/>
    </dgm:pt>
    <dgm:pt modelId="{3ED6B3DF-D6A7-4AF6-8816-1B6DE0F8203D}" type="pres">
      <dgm:prSet presAssocID="{4A71B51B-88C0-457D-8AE1-3F6BED16C94D}" presName="linearProcess" presStyleCnt="0"/>
      <dgm:spPr/>
    </dgm:pt>
    <dgm:pt modelId="{AA617C48-C3EF-4B29-BD7F-EED147ABEA49}" type="pres">
      <dgm:prSet presAssocID="{0285F91F-7D30-4CA7-9E35-9C9EAAE53488}" presName="textNode" presStyleLbl="node1" presStyleIdx="0" presStyleCnt="4" custScaleX="121409" custScaleY="152586">
        <dgm:presLayoutVars>
          <dgm:bulletEnabled val="1"/>
        </dgm:presLayoutVars>
      </dgm:prSet>
      <dgm:spPr/>
    </dgm:pt>
    <dgm:pt modelId="{AAB8DF2C-B613-462B-97A5-98875F438279}" type="pres">
      <dgm:prSet presAssocID="{77BDE2A9-6FDC-4652-A24A-809AB44577E9}" presName="sibTrans" presStyleCnt="0"/>
      <dgm:spPr/>
    </dgm:pt>
    <dgm:pt modelId="{CCD9EB20-EC44-40F0-A1D6-5AE60E4F43DD}" type="pres">
      <dgm:prSet presAssocID="{0A664C18-7CA6-4C19-8107-C850870A3D35}" presName="textNode" presStyleLbl="node1" presStyleIdx="1" presStyleCnt="4" custScaleX="114396" custScaleY="147399">
        <dgm:presLayoutVars>
          <dgm:bulletEnabled val="1"/>
        </dgm:presLayoutVars>
      </dgm:prSet>
      <dgm:spPr/>
    </dgm:pt>
    <dgm:pt modelId="{DC02AD04-DB89-4BA8-AE88-79F841EE1CF0}" type="pres">
      <dgm:prSet presAssocID="{A027BBBE-AEEC-446B-8C78-551ED3AAD66C}" presName="sibTrans" presStyleCnt="0"/>
      <dgm:spPr/>
    </dgm:pt>
    <dgm:pt modelId="{9B46F134-F29A-43A1-A891-50143D7E02F0}" type="pres">
      <dgm:prSet presAssocID="{49449024-FF79-4CC7-8868-A21AC93219FD}" presName="textNode" presStyleLbl="node1" presStyleIdx="2" presStyleCnt="4" custScaleX="109121" custScaleY="150510">
        <dgm:presLayoutVars>
          <dgm:bulletEnabled val="1"/>
        </dgm:presLayoutVars>
      </dgm:prSet>
      <dgm:spPr/>
    </dgm:pt>
    <dgm:pt modelId="{D3F925E8-1CCC-43B0-9EA3-203392806681}" type="pres">
      <dgm:prSet presAssocID="{3669F639-5099-4BB8-9F1D-2EF8E20F5D81}" presName="sibTrans" presStyleCnt="0"/>
      <dgm:spPr/>
    </dgm:pt>
    <dgm:pt modelId="{AD1397E1-4223-45F8-809D-2B3F4615A94F}" type="pres">
      <dgm:prSet presAssocID="{92D1260B-B8CA-4387-B2F9-A566AF1782DF}" presName="textNode" presStyleLbl="node1" presStyleIdx="3" presStyleCnt="4" custScaleX="106542" custScaleY="150510">
        <dgm:presLayoutVars>
          <dgm:bulletEnabled val="1"/>
        </dgm:presLayoutVars>
      </dgm:prSet>
      <dgm:spPr/>
    </dgm:pt>
  </dgm:ptLst>
  <dgm:cxnLst>
    <dgm:cxn modelId="{2D8BA229-E022-4E0F-B958-1C99FB7BD7A0}" type="presOf" srcId="{4A71B51B-88C0-457D-8AE1-3F6BED16C94D}" destId="{6C1652B0-2CAE-4B3B-A406-930A4B20893C}" srcOrd="0" destOrd="0" presId="urn:microsoft.com/office/officeart/2005/8/layout/hProcess9"/>
    <dgm:cxn modelId="{84A90E33-4E16-4C39-99F9-CAB0DAC27041}" srcId="{4A71B51B-88C0-457D-8AE1-3F6BED16C94D}" destId="{0285F91F-7D30-4CA7-9E35-9C9EAAE53488}" srcOrd="0" destOrd="0" parTransId="{9B5DB030-2485-42A5-B81A-6D3FDCE59D44}" sibTransId="{77BDE2A9-6FDC-4652-A24A-809AB44577E9}"/>
    <dgm:cxn modelId="{9B5F8235-05EA-43B5-9087-3DD14ED46961}" type="presOf" srcId="{0285F91F-7D30-4CA7-9E35-9C9EAAE53488}" destId="{AA617C48-C3EF-4B29-BD7F-EED147ABEA49}" srcOrd="0" destOrd="0" presId="urn:microsoft.com/office/officeart/2005/8/layout/hProcess9"/>
    <dgm:cxn modelId="{51F2604F-E86D-4458-89E5-6630645AD635}" srcId="{4A71B51B-88C0-457D-8AE1-3F6BED16C94D}" destId="{49449024-FF79-4CC7-8868-A21AC93219FD}" srcOrd="2" destOrd="0" parTransId="{17DA149C-2612-4DDB-8EF3-0ABC149C3DC3}" sibTransId="{3669F639-5099-4BB8-9F1D-2EF8E20F5D81}"/>
    <dgm:cxn modelId="{DA5BCA83-8307-47D9-94C5-8C68B4D8CBD2}" type="presOf" srcId="{49449024-FF79-4CC7-8868-A21AC93219FD}" destId="{9B46F134-F29A-43A1-A891-50143D7E02F0}" srcOrd="0" destOrd="0" presId="urn:microsoft.com/office/officeart/2005/8/layout/hProcess9"/>
    <dgm:cxn modelId="{801845A2-2520-4891-863C-6B12012F6F60}" srcId="{4A71B51B-88C0-457D-8AE1-3F6BED16C94D}" destId="{92D1260B-B8CA-4387-B2F9-A566AF1782DF}" srcOrd="3" destOrd="0" parTransId="{A19C38F4-3D5A-48E7-90DE-B0B8D4AA5752}" sibTransId="{485B39B9-ED09-4511-82D1-F9E5F4C89917}"/>
    <dgm:cxn modelId="{26BC3CA3-F3F7-4C47-8B31-4409EF388D30}" srcId="{4A71B51B-88C0-457D-8AE1-3F6BED16C94D}" destId="{0A664C18-7CA6-4C19-8107-C850870A3D35}" srcOrd="1" destOrd="0" parTransId="{E1B9AD99-90F4-419B-A698-BD16BCCB6CF9}" sibTransId="{A027BBBE-AEEC-446B-8C78-551ED3AAD66C}"/>
    <dgm:cxn modelId="{F6BA42AB-5529-4188-BE14-41160AFEA39F}" type="presOf" srcId="{0A664C18-7CA6-4C19-8107-C850870A3D35}" destId="{CCD9EB20-EC44-40F0-A1D6-5AE60E4F43DD}" srcOrd="0" destOrd="0" presId="urn:microsoft.com/office/officeart/2005/8/layout/hProcess9"/>
    <dgm:cxn modelId="{A9F5D4F2-5A26-4778-B43A-141C064BDEA4}" type="presOf" srcId="{92D1260B-B8CA-4387-B2F9-A566AF1782DF}" destId="{AD1397E1-4223-45F8-809D-2B3F4615A94F}" srcOrd="0" destOrd="0" presId="urn:microsoft.com/office/officeart/2005/8/layout/hProcess9"/>
    <dgm:cxn modelId="{D2C4DC32-8309-4CAE-B325-540772DA586F}" type="presParOf" srcId="{6C1652B0-2CAE-4B3B-A406-930A4B20893C}" destId="{AE375B1D-B25A-4C83-BE45-62BBB57D2E9E}" srcOrd="0" destOrd="0" presId="urn:microsoft.com/office/officeart/2005/8/layout/hProcess9"/>
    <dgm:cxn modelId="{D905A720-131D-4187-A6B8-8616C16418F3}" type="presParOf" srcId="{6C1652B0-2CAE-4B3B-A406-930A4B20893C}" destId="{3ED6B3DF-D6A7-4AF6-8816-1B6DE0F8203D}" srcOrd="1" destOrd="0" presId="urn:microsoft.com/office/officeart/2005/8/layout/hProcess9"/>
    <dgm:cxn modelId="{983B1E9C-74EE-4985-BE18-89E10497EE23}" type="presParOf" srcId="{3ED6B3DF-D6A7-4AF6-8816-1B6DE0F8203D}" destId="{AA617C48-C3EF-4B29-BD7F-EED147ABEA49}" srcOrd="0" destOrd="0" presId="urn:microsoft.com/office/officeart/2005/8/layout/hProcess9"/>
    <dgm:cxn modelId="{7AD555E7-6AD1-487E-8A1E-44E972B393C8}" type="presParOf" srcId="{3ED6B3DF-D6A7-4AF6-8816-1B6DE0F8203D}" destId="{AAB8DF2C-B613-462B-97A5-98875F438279}" srcOrd="1" destOrd="0" presId="urn:microsoft.com/office/officeart/2005/8/layout/hProcess9"/>
    <dgm:cxn modelId="{AF652DC9-1B46-457B-8B59-5D17A84E4620}" type="presParOf" srcId="{3ED6B3DF-D6A7-4AF6-8816-1B6DE0F8203D}" destId="{CCD9EB20-EC44-40F0-A1D6-5AE60E4F43DD}" srcOrd="2" destOrd="0" presId="urn:microsoft.com/office/officeart/2005/8/layout/hProcess9"/>
    <dgm:cxn modelId="{5329FE58-73EA-4A3E-A088-A3F572DC2281}" type="presParOf" srcId="{3ED6B3DF-D6A7-4AF6-8816-1B6DE0F8203D}" destId="{DC02AD04-DB89-4BA8-AE88-79F841EE1CF0}" srcOrd="3" destOrd="0" presId="urn:microsoft.com/office/officeart/2005/8/layout/hProcess9"/>
    <dgm:cxn modelId="{FF5A0216-9768-43A3-903B-9428766ACB05}" type="presParOf" srcId="{3ED6B3DF-D6A7-4AF6-8816-1B6DE0F8203D}" destId="{9B46F134-F29A-43A1-A891-50143D7E02F0}" srcOrd="4" destOrd="0" presId="urn:microsoft.com/office/officeart/2005/8/layout/hProcess9"/>
    <dgm:cxn modelId="{4F78A969-6B5F-4C19-9C7C-9B0A9E81E87B}" type="presParOf" srcId="{3ED6B3DF-D6A7-4AF6-8816-1B6DE0F8203D}" destId="{D3F925E8-1CCC-43B0-9EA3-203392806681}" srcOrd="5" destOrd="0" presId="urn:microsoft.com/office/officeart/2005/8/layout/hProcess9"/>
    <dgm:cxn modelId="{5D923EA9-59DF-4C32-8EC2-55AEFBA8C79E}" type="presParOf" srcId="{3ED6B3DF-D6A7-4AF6-8816-1B6DE0F8203D}" destId="{AD1397E1-4223-45F8-809D-2B3F4615A94F}"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D478C1-3B3D-46CE-8EDE-E90F9504C4F4}"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E3687EF-5AF8-49CA-83E4-B1864FBE2657}">
      <dgm:prSet custT="1"/>
      <dgm:spPr>
        <a:solidFill>
          <a:srgbClr val="F78D28"/>
        </a:solidFill>
      </dgm:spPr>
      <dgm:t>
        <a:bodyPr/>
        <a:lstStyle/>
        <a:p>
          <a:pPr rtl="0"/>
          <a:r>
            <a:rPr lang="en-US" sz="2400" dirty="0"/>
            <a:t>Ефективна система суспільного нагляду може:</a:t>
          </a:r>
        </a:p>
        <a:p>
          <a:pPr rtl="0"/>
          <a:r>
            <a:rPr lang="en-US" sz="2400" dirty="0"/>
            <a:t>&gt; Покращити загальну систему фінансової звітності шляхом відточення якості та ретельності аудиторської перевірки та усунення найгірших аудиторів з ринку;</a:t>
          </a:r>
        </a:p>
        <a:p>
          <a:pPr rtl="0"/>
          <a:r>
            <a:rPr lang="en-US" sz="2400" dirty="0"/>
            <a:t>&gt; Підвищити рівень довіри суспільства до фінансової звітності та аудиту завдяки своєму робочому та суспільному профілю; та</a:t>
          </a:r>
        </a:p>
        <a:p>
          <a:pPr rtl="0"/>
          <a:r>
            <a:rPr lang="en-US" sz="2400" dirty="0"/>
            <a:t>&gt; Допомогти в забезпеченні кращого розуміння аудиту та фінансової звітності суспільством шляхом інформування населення</a:t>
          </a:r>
        </a:p>
      </dgm:t>
    </dgm:pt>
    <dgm:pt modelId="{1FFAAEC8-FDA7-4BC2-A0C3-6C6DF8A06CA0}" type="parTrans" cxnId="{26A4FB18-7F52-4678-B665-06295B91A884}">
      <dgm:prSet/>
      <dgm:spPr/>
      <dgm:t>
        <a:bodyPr/>
        <a:lstStyle/>
        <a:p>
          <a:endParaRPr lang="en-US" sz="1800"/>
        </a:p>
      </dgm:t>
    </dgm:pt>
    <dgm:pt modelId="{21CD2CC8-E5F9-4A4C-8118-7C55B70B0AA9}" type="sibTrans" cxnId="{26A4FB18-7F52-4678-B665-06295B91A884}">
      <dgm:prSet/>
      <dgm:spPr/>
      <dgm:t>
        <a:bodyPr/>
        <a:lstStyle/>
        <a:p>
          <a:endParaRPr lang="en-US" sz="1800"/>
        </a:p>
      </dgm:t>
    </dgm:pt>
    <dgm:pt modelId="{5CBDBF60-7C62-4307-97F6-8B9D30EDB6A0}">
      <dgm:prSet custT="1"/>
      <dgm:spPr>
        <a:solidFill>
          <a:srgbClr val="F78D28"/>
        </a:solidFill>
      </dgm:spPr>
      <dgm:t>
        <a:bodyPr/>
        <a:lstStyle/>
        <a:p>
          <a:pPr rtl="0"/>
          <a:r>
            <a:rPr lang="en-US" sz="2400" dirty="0"/>
            <a:t>Ефективний незалежний нагляд за роботою аудиторів підвищує рівень </a:t>
          </a:r>
          <a:r>
            <a:rPr lang="en-US" sz="2400" b="1" dirty="0"/>
            <a:t>довіри до </a:t>
          </a:r>
          <a:r>
            <a:rPr lang="en-US" sz="2400" dirty="0"/>
            <a:t>фінансової інформації та її </a:t>
          </a:r>
          <a:r>
            <a:rPr lang="en-US" sz="2400" b="1" dirty="0"/>
            <a:t>цінність</a:t>
          </a:r>
          <a:r>
            <a:rPr lang="en-US" sz="2400" dirty="0"/>
            <a:t>. У конкурентному середовищі в такому випадку фінансова інформація має активніше використовуватися на ринку і має збільшуватися попит на неї </a:t>
          </a:r>
        </a:p>
        <a:p>
          <a:pPr rtl="0"/>
          <a:r>
            <a:rPr lang="en-GB" sz="2400" b="1" dirty="0"/>
            <a:t>Проте вона відіграє лише допоміжну роль у підготовці фінансової звітності компаніями –          необхідною передумовою є існування законодавства про бухгалтерський облік, що відповідає світовим стандартам.</a:t>
          </a:r>
          <a:endParaRPr lang="uk-UA" sz="2400" b="1" dirty="0"/>
        </a:p>
      </dgm:t>
    </dgm:pt>
    <dgm:pt modelId="{312F5834-4168-4AF1-903C-90F9451789AB}" type="parTrans" cxnId="{288440C1-B091-426C-A81E-DECAE252BD10}">
      <dgm:prSet/>
      <dgm:spPr/>
      <dgm:t>
        <a:bodyPr/>
        <a:lstStyle/>
        <a:p>
          <a:endParaRPr lang="en-US" sz="1800"/>
        </a:p>
      </dgm:t>
    </dgm:pt>
    <dgm:pt modelId="{68265857-522B-4030-B038-2075BEB8EBB6}" type="sibTrans" cxnId="{288440C1-B091-426C-A81E-DECAE252BD10}">
      <dgm:prSet/>
      <dgm:spPr/>
      <dgm:t>
        <a:bodyPr/>
        <a:lstStyle/>
        <a:p>
          <a:endParaRPr lang="en-US" sz="1800"/>
        </a:p>
      </dgm:t>
    </dgm:pt>
    <dgm:pt modelId="{1FF02138-D6E9-401F-A52B-D9E72FA81DBC}" type="pres">
      <dgm:prSet presAssocID="{A2D478C1-3B3D-46CE-8EDE-E90F9504C4F4}" presName="linear" presStyleCnt="0">
        <dgm:presLayoutVars>
          <dgm:animLvl val="lvl"/>
          <dgm:resizeHandles val="exact"/>
        </dgm:presLayoutVars>
      </dgm:prSet>
      <dgm:spPr/>
    </dgm:pt>
    <dgm:pt modelId="{A92BA6B4-21BB-49A0-9BED-231DD9891653}" type="pres">
      <dgm:prSet presAssocID="{0E3687EF-5AF8-49CA-83E4-B1864FBE2657}" presName="parentText" presStyleLbl="node1" presStyleIdx="0" presStyleCnt="2" custScaleY="96093" custLinFactY="-255" custLinFactNeighborY="-100000">
        <dgm:presLayoutVars>
          <dgm:chMax val="0"/>
          <dgm:bulletEnabled val="1"/>
        </dgm:presLayoutVars>
      </dgm:prSet>
      <dgm:spPr/>
    </dgm:pt>
    <dgm:pt modelId="{CB951865-3E35-4CFA-BC16-08F131AFF6FB}" type="pres">
      <dgm:prSet presAssocID="{21CD2CC8-E5F9-4A4C-8118-7C55B70B0AA9}" presName="spacer" presStyleCnt="0"/>
      <dgm:spPr/>
    </dgm:pt>
    <dgm:pt modelId="{CA003457-6E93-4BD8-A999-ADDDD5903835}" type="pres">
      <dgm:prSet presAssocID="{5CBDBF60-7C62-4307-97F6-8B9D30EDB6A0}" presName="parentText" presStyleLbl="node1" presStyleIdx="1" presStyleCnt="2" custScaleY="63027">
        <dgm:presLayoutVars>
          <dgm:chMax val="0"/>
          <dgm:bulletEnabled val="1"/>
        </dgm:presLayoutVars>
      </dgm:prSet>
      <dgm:spPr/>
    </dgm:pt>
  </dgm:ptLst>
  <dgm:cxnLst>
    <dgm:cxn modelId="{52027E13-8A64-417E-8E4E-3A1A9E3D2366}" type="presOf" srcId="{5CBDBF60-7C62-4307-97F6-8B9D30EDB6A0}" destId="{CA003457-6E93-4BD8-A999-ADDDD5903835}" srcOrd="0" destOrd="0" presId="urn:microsoft.com/office/officeart/2005/8/layout/vList2"/>
    <dgm:cxn modelId="{26A4FB18-7F52-4678-B665-06295B91A884}" srcId="{A2D478C1-3B3D-46CE-8EDE-E90F9504C4F4}" destId="{0E3687EF-5AF8-49CA-83E4-B1864FBE2657}" srcOrd="0" destOrd="0" parTransId="{1FFAAEC8-FDA7-4BC2-A0C3-6C6DF8A06CA0}" sibTransId="{21CD2CC8-E5F9-4A4C-8118-7C55B70B0AA9}"/>
    <dgm:cxn modelId="{B73F7D78-4E56-472A-8E6F-22B2B5BA9564}" type="presOf" srcId="{0E3687EF-5AF8-49CA-83E4-B1864FBE2657}" destId="{A92BA6B4-21BB-49A0-9BED-231DD9891653}" srcOrd="0" destOrd="0" presId="urn:microsoft.com/office/officeart/2005/8/layout/vList2"/>
    <dgm:cxn modelId="{A70FEA88-318A-4450-BC40-FB1A105429A6}" type="presOf" srcId="{A2D478C1-3B3D-46CE-8EDE-E90F9504C4F4}" destId="{1FF02138-D6E9-401F-A52B-D9E72FA81DBC}" srcOrd="0" destOrd="0" presId="urn:microsoft.com/office/officeart/2005/8/layout/vList2"/>
    <dgm:cxn modelId="{288440C1-B091-426C-A81E-DECAE252BD10}" srcId="{A2D478C1-3B3D-46CE-8EDE-E90F9504C4F4}" destId="{5CBDBF60-7C62-4307-97F6-8B9D30EDB6A0}" srcOrd="1" destOrd="0" parTransId="{312F5834-4168-4AF1-903C-90F9451789AB}" sibTransId="{68265857-522B-4030-B038-2075BEB8EBB6}"/>
    <dgm:cxn modelId="{33ADAA9F-DA87-4F47-A573-BE115FCC6263}" type="presParOf" srcId="{1FF02138-D6E9-401F-A52B-D9E72FA81DBC}" destId="{A92BA6B4-21BB-49A0-9BED-231DD9891653}" srcOrd="0" destOrd="0" presId="urn:microsoft.com/office/officeart/2005/8/layout/vList2"/>
    <dgm:cxn modelId="{CBB29D47-E6DD-4A7B-AED3-43435E5F22A1}" type="presParOf" srcId="{1FF02138-D6E9-401F-A52B-D9E72FA81DBC}" destId="{CB951865-3E35-4CFA-BC16-08F131AFF6FB}" srcOrd="1" destOrd="0" presId="urn:microsoft.com/office/officeart/2005/8/layout/vList2"/>
    <dgm:cxn modelId="{818545DF-217B-474A-8749-2CAFF5921164}" type="presParOf" srcId="{1FF02138-D6E9-401F-A52B-D9E72FA81DBC}" destId="{CA003457-6E93-4BD8-A999-ADDDD590383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C014F1-4C95-4C90-9C6A-98915C278A4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1E81703D-6F9B-41D3-BED2-2843B235B336}">
      <dgm:prSet custT="1"/>
      <dgm:spPr>
        <a:solidFill>
          <a:srgbClr val="F78D28"/>
        </a:solidFill>
      </dgm:spPr>
      <dgm:t>
        <a:bodyPr/>
        <a:lstStyle/>
        <a:p>
          <a:pPr rtl="0"/>
          <a:r>
            <a:rPr lang="en-US" sz="3600" dirty="0"/>
            <a:t>Суспільний нагляд може сприяти функціонуванню ринку аудиторських послуг шляхом:</a:t>
          </a:r>
        </a:p>
      </dgm:t>
    </dgm:pt>
    <dgm:pt modelId="{1545598C-D88D-4C88-ACC2-BB25CD4A0446}" type="parTrans" cxnId="{E44F4C3A-6F54-404E-8B11-62BE4685D20A}">
      <dgm:prSet/>
      <dgm:spPr/>
      <dgm:t>
        <a:bodyPr/>
        <a:lstStyle/>
        <a:p>
          <a:endParaRPr lang="en-US"/>
        </a:p>
      </dgm:t>
    </dgm:pt>
    <dgm:pt modelId="{812294B4-7C4C-4F1F-BF1D-3E8D79B52312}" type="sibTrans" cxnId="{E44F4C3A-6F54-404E-8B11-62BE4685D20A}">
      <dgm:prSet/>
      <dgm:spPr/>
      <dgm:t>
        <a:bodyPr/>
        <a:lstStyle/>
        <a:p>
          <a:endParaRPr lang="en-US"/>
        </a:p>
      </dgm:t>
    </dgm:pt>
    <dgm:pt modelId="{4648B832-0DF7-4EF4-BF20-54057FB1B79C}">
      <dgm:prSet/>
      <dgm:spPr/>
      <dgm:t>
        <a:bodyPr/>
        <a:lstStyle/>
        <a:p>
          <a:pPr rtl="0"/>
          <a:r>
            <a:t>Підвищення рівня обізнаності учасників ринку про функцію аудиту та визначальні чинники якості аудиту</a:t>
          </a:r>
        </a:p>
      </dgm:t>
    </dgm:pt>
    <dgm:pt modelId="{4C270618-2F1D-48CE-A97D-7FFDFE9AFEEF}" type="parTrans" cxnId="{D34A5E8F-4493-4524-8AA4-17483C4C94B7}">
      <dgm:prSet/>
      <dgm:spPr/>
      <dgm:t>
        <a:bodyPr/>
        <a:lstStyle/>
        <a:p>
          <a:endParaRPr lang="en-US"/>
        </a:p>
      </dgm:t>
    </dgm:pt>
    <dgm:pt modelId="{A2D1A1EE-CE52-40C2-AE04-8F7129ADC192}" type="sibTrans" cxnId="{D34A5E8F-4493-4524-8AA4-17483C4C94B7}">
      <dgm:prSet/>
      <dgm:spPr/>
      <dgm:t>
        <a:bodyPr/>
        <a:lstStyle/>
        <a:p>
          <a:endParaRPr lang="en-US"/>
        </a:p>
      </dgm:t>
    </dgm:pt>
    <dgm:pt modelId="{AE6F669B-6B0D-4D73-81AA-E17FB4AAA0A9}">
      <dgm:prSet/>
      <dgm:spPr/>
      <dgm:t>
        <a:bodyPr/>
        <a:lstStyle/>
        <a:p>
          <a:pPr rtl="0"/>
          <a:r>
            <a:t>Надання більшого обсягу інформації учасникам ринку про якість аудиторських послуг конкретної аудиторської організації чи конкретного аудитора</a:t>
          </a:r>
        </a:p>
      </dgm:t>
    </dgm:pt>
    <dgm:pt modelId="{5DAAD7A3-9814-4A62-9BBB-89CF05D3F2DF}" type="parTrans" cxnId="{ED9FB700-6076-4A01-BDD1-FB68A559FE4A}">
      <dgm:prSet/>
      <dgm:spPr/>
      <dgm:t>
        <a:bodyPr/>
        <a:lstStyle/>
        <a:p>
          <a:endParaRPr lang="en-US"/>
        </a:p>
      </dgm:t>
    </dgm:pt>
    <dgm:pt modelId="{D0AE18E0-8745-488D-B8A6-4F18BD59E433}" type="sibTrans" cxnId="{ED9FB700-6076-4A01-BDD1-FB68A559FE4A}">
      <dgm:prSet/>
      <dgm:spPr/>
      <dgm:t>
        <a:bodyPr/>
        <a:lstStyle/>
        <a:p>
          <a:endParaRPr lang="en-US"/>
        </a:p>
      </dgm:t>
    </dgm:pt>
    <dgm:pt modelId="{8288D79F-2C8E-4B1E-928F-4550E84A9B69}">
      <dgm:prSet/>
      <dgm:spPr/>
      <dgm:t>
        <a:bodyPr/>
        <a:lstStyle/>
        <a:p>
          <a:pPr rtl="0"/>
          <a:r>
            <a:t>Посилення стимулів шляхом звітування та використання заходів впливу для забезпечення покращення якості аудиторських послуг відповідних організацій</a:t>
          </a:r>
        </a:p>
      </dgm:t>
    </dgm:pt>
    <dgm:pt modelId="{673F1B03-8E5A-4C96-9D46-9C83DC099A09}" type="parTrans" cxnId="{272A4297-2CE1-4F7D-8DE3-1E9CCEA5D49F}">
      <dgm:prSet/>
      <dgm:spPr/>
      <dgm:t>
        <a:bodyPr/>
        <a:lstStyle/>
        <a:p>
          <a:endParaRPr lang="en-US"/>
        </a:p>
      </dgm:t>
    </dgm:pt>
    <dgm:pt modelId="{C720E18F-9999-49DF-9892-EF2EE29247CC}" type="sibTrans" cxnId="{272A4297-2CE1-4F7D-8DE3-1E9CCEA5D49F}">
      <dgm:prSet/>
      <dgm:spPr/>
      <dgm:t>
        <a:bodyPr/>
        <a:lstStyle/>
        <a:p>
          <a:endParaRPr lang="en-US"/>
        </a:p>
      </dgm:t>
    </dgm:pt>
    <dgm:pt modelId="{A772BAB5-C334-405A-878B-D0432EC73B41}">
      <dgm:prSet/>
      <dgm:spPr/>
      <dgm:t>
        <a:bodyPr/>
        <a:lstStyle/>
        <a:p>
          <a:pPr rtl="0"/>
          <a:r>
            <a:t>Усунення найгірших виконавців з ринку</a:t>
          </a:r>
        </a:p>
      </dgm:t>
    </dgm:pt>
    <dgm:pt modelId="{6F847894-FB7D-4AD3-9735-AF1BC574BEBC}" type="parTrans" cxnId="{3E52354F-4A75-4727-AA66-71497FD7AAE2}">
      <dgm:prSet/>
      <dgm:spPr/>
      <dgm:t>
        <a:bodyPr/>
        <a:lstStyle/>
        <a:p>
          <a:endParaRPr lang="en-US"/>
        </a:p>
      </dgm:t>
    </dgm:pt>
    <dgm:pt modelId="{FA97DB28-EB00-4225-B062-C9EC80262971}" type="sibTrans" cxnId="{3E52354F-4A75-4727-AA66-71497FD7AAE2}">
      <dgm:prSet/>
      <dgm:spPr/>
      <dgm:t>
        <a:bodyPr/>
        <a:lstStyle/>
        <a:p>
          <a:endParaRPr lang="en-US"/>
        </a:p>
      </dgm:t>
    </dgm:pt>
    <dgm:pt modelId="{0AF81673-B161-4721-B6F3-D1814B0D5F3D}">
      <dgm:prSet/>
      <dgm:spPr/>
      <dgm:t>
        <a:bodyPr/>
        <a:lstStyle/>
        <a:p>
          <a:pPr rtl="0"/>
          <a:r>
            <a:t>Заохочення до постійного вдосконалення на практиці</a:t>
          </a:r>
        </a:p>
      </dgm:t>
    </dgm:pt>
    <dgm:pt modelId="{79A28066-17EB-4D6E-A87E-18EB08C56740}" type="parTrans" cxnId="{7AC6B2EF-EA2A-4E36-A603-9A933D2274E3}">
      <dgm:prSet/>
      <dgm:spPr/>
      <dgm:t>
        <a:bodyPr/>
        <a:lstStyle/>
        <a:p>
          <a:endParaRPr lang="en-US"/>
        </a:p>
      </dgm:t>
    </dgm:pt>
    <dgm:pt modelId="{1F2AE8FC-EE09-4695-B7D4-5384606AD269}" type="sibTrans" cxnId="{7AC6B2EF-EA2A-4E36-A603-9A933D2274E3}">
      <dgm:prSet/>
      <dgm:spPr/>
      <dgm:t>
        <a:bodyPr/>
        <a:lstStyle/>
        <a:p>
          <a:endParaRPr lang="en-US"/>
        </a:p>
      </dgm:t>
    </dgm:pt>
    <dgm:pt modelId="{C8F877E3-DBFF-40E9-A97F-FD82C755183A}" type="pres">
      <dgm:prSet presAssocID="{F4C014F1-4C95-4C90-9C6A-98915C278A4C}" presName="Name0" presStyleCnt="0">
        <dgm:presLayoutVars>
          <dgm:dir/>
          <dgm:animLvl val="lvl"/>
          <dgm:resizeHandles val="exact"/>
        </dgm:presLayoutVars>
      </dgm:prSet>
      <dgm:spPr/>
    </dgm:pt>
    <dgm:pt modelId="{9653B429-9421-4117-B85D-2A582B74E841}" type="pres">
      <dgm:prSet presAssocID="{1E81703D-6F9B-41D3-BED2-2843B235B336}" presName="linNode" presStyleCnt="0"/>
      <dgm:spPr/>
    </dgm:pt>
    <dgm:pt modelId="{78D6E4B5-F68A-4C45-89D6-5D94EB8A44FE}" type="pres">
      <dgm:prSet presAssocID="{1E81703D-6F9B-41D3-BED2-2843B235B336}" presName="parentText" presStyleLbl="node1" presStyleIdx="0" presStyleCnt="1">
        <dgm:presLayoutVars>
          <dgm:chMax val="1"/>
          <dgm:bulletEnabled val="1"/>
        </dgm:presLayoutVars>
      </dgm:prSet>
      <dgm:spPr/>
    </dgm:pt>
    <dgm:pt modelId="{72A1F978-8AC2-49CA-A878-420220EC6DA2}" type="pres">
      <dgm:prSet presAssocID="{1E81703D-6F9B-41D3-BED2-2843B235B336}" presName="descendantText" presStyleLbl="alignAccFollowNode1" presStyleIdx="0" presStyleCnt="1">
        <dgm:presLayoutVars>
          <dgm:bulletEnabled val="1"/>
        </dgm:presLayoutVars>
      </dgm:prSet>
      <dgm:spPr/>
    </dgm:pt>
  </dgm:ptLst>
  <dgm:cxnLst>
    <dgm:cxn modelId="{ED9FB700-6076-4A01-BDD1-FB68A559FE4A}" srcId="{1E81703D-6F9B-41D3-BED2-2843B235B336}" destId="{AE6F669B-6B0D-4D73-81AA-E17FB4AAA0A9}" srcOrd="1" destOrd="0" parTransId="{5DAAD7A3-9814-4A62-9BBB-89CF05D3F2DF}" sibTransId="{D0AE18E0-8745-488D-B8A6-4F18BD59E433}"/>
    <dgm:cxn modelId="{D8064D20-21AA-44E7-91EC-4F1A7AD95B19}" type="presOf" srcId="{8288D79F-2C8E-4B1E-928F-4550E84A9B69}" destId="{72A1F978-8AC2-49CA-A878-420220EC6DA2}" srcOrd="0" destOrd="2" presId="urn:microsoft.com/office/officeart/2005/8/layout/vList5"/>
    <dgm:cxn modelId="{C492EB24-B222-4EA9-A78F-7674C0E70EC1}" type="presOf" srcId="{AE6F669B-6B0D-4D73-81AA-E17FB4AAA0A9}" destId="{72A1F978-8AC2-49CA-A878-420220EC6DA2}" srcOrd="0" destOrd="1" presId="urn:microsoft.com/office/officeart/2005/8/layout/vList5"/>
    <dgm:cxn modelId="{1F631F33-B9CD-404B-9717-E0DE5F2FAD96}" type="presOf" srcId="{0AF81673-B161-4721-B6F3-D1814B0D5F3D}" destId="{72A1F978-8AC2-49CA-A878-420220EC6DA2}" srcOrd="0" destOrd="4" presId="urn:microsoft.com/office/officeart/2005/8/layout/vList5"/>
    <dgm:cxn modelId="{E44F4C3A-6F54-404E-8B11-62BE4685D20A}" srcId="{F4C014F1-4C95-4C90-9C6A-98915C278A4C}" destId="{1E81703D-6F9B-41D3-BED2-2843B235B336}" srcOrd="0" destOrd="0" parTransId="{1545598C-D88D-4C88-ACC2-BB25CD4A0446}" sibTransId="{812294B4-7C4C-4F1F-BF1D-3E8D79B52312}"/>
    <dgm:cxn modelId="{3167D568-3D75-49AA-BDDE-69940B441765}" type="presOf" srcId="{F4C014F1-4C95-4C90-9C6A-98915C278A4C}" destId="{C8F877E3-DBFF-40E9-A97F-FD82C755183A}" srcOrd="0" destOrd="0" presId="urn:microsoft.com/office/officeart/2005/8/layout/vList5"/>
    <dgm:cxn modelId="{3E52354F-4A75-4727-AA66-71497FD7AAE2}" srcId="{1E81703D-6F9B-41D3-BED2-2843B235B336}" destId="{A772BAB5-C334-405A-878B-D0432EC73B41}" srcOrd="3" destOrd="0" parTransId="{6F847894-FB7D-4AD3-9735-AF1BC574BEBC}" sibTransId="{FA97DB28-EB00-4225-B062-C9EC80262971}"/>
    <dgm:cxn modelId="{D34A5E8F-4493-4524-8AA4-17483C4C94B7}" srcId="{1E81703D-6F9B-41D3-BED2-2843B235B336}" destId="{4648B832-0DF7-4EF4-BF20-54057FB1B79C}" srcOrd="0" destOrd="0" parTransId="{4C270618-2F1D-48CE-A97D-7FFDFE9AFEEF}" sibTransId="{A2D1A1EE-CE52-40C2-AE04-8F7129ADC192}"/>
    <dgm:cxn modelId="{272A4297-2CE1-4F7D-8DE3-1E9CCEA5D49F}" srcId="{1E81703D-6F9B-41D3-BED2-2843B235B336}" destId="{8288D79F-2C8E-4B1E-928F-4550E84A9B69}" srcOrd="2" destOrd="0" parTransId="{673F1B03-8E5A-4C96-9D46-9C83DC099A09}" sibTransId="{C720E18F-9999-49DF-9892-EF2EE29247CC}"/>
    <dgm:cxn modelId="{8117FEBF-8627-4972-A5E8-9160A00278EE}" type="presOf" srcId="{4648B832-0DF7-4EF4-BF20-54057FB1B79C}" destId="{72A1F978-8AC2-49CA-A878-420220EC6DA2}" srcOrd="0" destOrd="0" presId="urn:microsoft.com/office/officeart/2005/8/layout/vList5"/>
    <dgm:cxn modelId="{1FB277D2-B730-4EE6-A244-31D14765BC95}" type="presOf" srcId="{A772BAB5-C334-405A-878B-D0432EC73B41}" destId="{72A1F978-8AC2-49CA-A878-420220EC6DA2}" srcOrd="0" destOrd="3" presId="urn:microsoft.com/office/officeart/2005/8/layout/vList5"/>
    <dgm:cxn modelId="{426602DA-4A41-4718-9815-F19D8675D6D8}" type="presOf" srcId="{1E81703D-6F9B-41D3-BED2-2843B235B336}" destId="{78D6E4B5-F68A-4C45-89D6-5D94EB8A44FE}" srcOrd="0" destOrd="0" presId="urn:microsoft.com/office/officeart/2005/8/layout/vList5"/>
    <dgm:cxn modelId="{7AC6B2EF-EA2A-4E36-A603-9A933D2274E3}" srcId="{1E81703D-6F9B-41D3-BED2-2843B235B336}" destId="{0AF81673-B161-4721-B6F3-D1814B0D5F3D}" srcOrd="4" destOrd="0" parTransId="{79A28066-17EB-4D6E-A87E-18EB08C56740}" sibTransId="{1F2AE8FC-EE09-4695-B7D4-5384606AD269}"/>
    <dgm:cxn modelId="{24927551-23B1-40EF-BFA8-3E69AD270515}" type="presParOf" srcId="{C8F877E3-DBFF-40E9-A97F-FD82C755183A}" destId="{9653B429-9421-4117-B85D-2A582B74E841}" srcOrd="0" destOrd="0" presId="urn:microsoft.com/office/officeart/2005/8/layout/vList5"/>
    <dgm:cxn modelId="{0F5ACDF9-B9DD-4BEF-9208-EF5E4C63A955}" type="presParOf" srcId="{9653B429-9421-4117-B85D-2A582B74E841}" destId="{78D6E4B5-F68A-4C45-89D6-5D94EB8A44FE}" srcOrd="0" destOrd="0" presId="urn:microsoft.com/office/officeart/2005/8/layout/vList5"/>
    <dgm:cxn modelId="{A9750F48-C7AA-4C4B-826A-F747B13FF594}" type="presParOf" srcId="{9653B429-9421-4117-B85D-2A582B74E841}" destId="{72A1F978-8AC2-49CA-A878-420220EC6D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73208B-C00D-4977-9BE9-B3B6FCC69F86}"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CB2CE4FA-9FEF-4AC5-BC28-480FFE4ECA73}">
      <dgm:prSet custT="1"/>
      <dgm:spPr>
        <a:solidFill>
          <a:srgbClr val="F78D28"/>
        </a:solidFill>
      </dgm:spPr>
      <dgm:t>
        <a:bodyPr/>
        <a:lstStyle/>
        <a:p>
          <a:pPr rtl="0"/>
          <a:r>
            <a:rPr lang="de-AT" sz="2400" dirty="0"/>
            <a:t>Органи суспільного нагляду (ОСН) можуть здійснювати моніторинг і поліпшувати якість аудиту шляхом:</a:t>
          </a:r>
          <a:endParaRPr lang="uk-UA" sz="2400" dirty="0"/>
        </a:p>
      </dgm:t>
    </dgm:pt>
    <dgm:pt modelId="{4326EB43-A015-4981-87FD-97974127E0AF}" type="parTrans" cxnId="{23CFBADE-D0EE-43DF-A34E-FBAD31D9666C}">
      <dgm:prSet/>
      <dgm:spPr/>
      <dgm:t>
        <a:bodyPr/>
        <a:lstStyle/>
        <a:p>
          <a:endParaRPr lang="en-US"/>
        </a:p>
      </dgm:t>
    </dgm:pt>
    <dgm:pt modelId="{4298E494-CF1C-498C-AD27-719E6EB71A30}" type="sibTrans" cxnId="{23CFBADE-D0EE-43DF-A34E-FBAD31D9666C}">
      <dgm:prSet/>
      <dgm:spPr/>
      <dgm:t>
        <a:bodyPr/>
        <a:lstStyle/>
        <a:p>
          <a:endParaRPr lang="en-US"/>
        </a:p>
      </dgm:t>
    </dgm:pt>
    <dgm:pt modelId="{25B6E1F0-D74F-4603-8AEB-A9A7F35107FF}">
      <dgm:prSet/>
      <dgm:spPr/>
      <dgm:t>
        <a:bodyPr/>
        <a:lstStyle/>
        <a:p>
          <a:pPr rtl="0"/>
          <a:r>
            <a:rPr lang="de-AT" sz="2300"/>
            <a:t>Регулярної перевірки діючих в аудиторських організаціях систем контролю якості на предмет ефективності їх розробки та запровадження</a:t>
          </a:r>
          <a:endParaRPr lang="uk-UA" sz="2300" dirty="0"/>
        </a:p>
      </dgm:t>
    </dgm:pt>
    <dgm:pt modelId="{D680F8A4-71DE-4C2C-AE30-4CD04C0EDC15}" type="parTrans" cxnId="{F413DFB8-7FC3-4EB5-9F0C-355E29F65B80}">
      <dgm:prSet/>
      <dgm:spPr/>
      <dgm:t>
        <a:bodyPr/>
        <a:lstStyle/>
        <a:p>
          <a:endParaRPr lang="en-US"/>
        </a:p>
      </dgm:t>
    </dgm:pt>
    <dgm:pt modelId="{B3C25725-2210-4114-8586-903694EAEDAF}" type="sibTrans" cxnId="{F413DFB8-7FC3-4EB5-9F0C-355E29F65B80}">
      <dgm:prSet/>
      <dgm:spPr/>
      <dgm:t>
        <a:bodyPr/>
        <a:lstStyle/>
        <a:p>
          <a:endParaRPr lang="en-US"/>
        </a:p>
      </dgm:t>
    </dgm:pt>
    <dgm:pt modelId="{8FA5795C-E080-4F10-8EC0-4361C48E81D3}">
      <dgm:prSet custT="1"/>
      <dgm:spPr/>
      <dgm:t>
        <a:bodyPr/>
        <a:lstStyle/>
        <a:p>
          <a:pPr rtl="0"/>
          <a:r>
            <a:t>Регулярної перевірки деяких окремих аудитів, проведених аудиторськими організаціями, з метою оцінки їхньої належності</a:t>
          </a:r>
          <a:endParaRPr lang="uk-UA" sz="2300" dirty="0"/>
        </a:p>
      </dgm:t>
    </dgm:pt>
    <dgm:pt modelId="{5B0FC67F-DBB5-4E42-A26F-7A399A612826}" type="parTrans" cxnId="{1B98E0A3-D771-4905-BBFD-89E1414D79B1}">
      <dgm:prSet/>
      <dgm:spPr/>
      <dgm:t>
        <a:bodyPr/>
        <a:lstStyle/>
        <a:p>
          <a:endParaRPr lang="en-US"/>
        </a:p>
      </dgm:t>
    </dgm:pt>
    <dgm:pt modelId="{979FC41E-DB3A-41C5-9D91-722030308152}" type="sibTrans" cxnId="{1B98E0A3-D771-4905-BBFD-89E1414D79B1}">
      <dgm:prSet/>
      <dgm:spPr/>
      <dgm:t>
        <a:bodyPr/>
        <a:lstStyle/>
        <a:p>
          <a:endParaRPr lang="en-US"/>
        </a:p>
      </dgm:t>
    </dgm:pt>
    <dgm:pt modelId="{8D0BC1B0-E536-4902-AA7A-1F2AB86A060E}">
      <dgm:prSet/>
      <dgm:spPr/>
      <dgm:t>
        <a:bodyPr/>
        <a:lstStyle/>
        <a:p>
          <a:pPr rtl="0"/>
          <a:r>
            <a:rPr lang="de-AT" sz="2300" dirty="0"/>
            <a:t>Розробки заходів для стимулювання аудиторських організацій до усунення будь-яких недоліків, виявлених у їхніх системах контролю якості</a:t>
          </a:r>
          <a:endParaRPr lang="uk-UA" sz="2300" dirty="0"/>
        </a:p>
      </dgm:t>
    </dgm:pt>
    <dgm:pt modelId="{39C89C5E-61F4-4DBF-BB2F-DB74C5A7FDB6}" type="parTrans" cxnId="{0119255F-AFD2-45C9-93F8-179B07143E79}">
      <dgm:prSet/>
      <dgm:spPr/>
      <dgm:t>
        <a:bodyPr/>
        <a:lstStyle/>
        <a:p>
          <a:endParaRPr lang="en-US"/>
        </a:p>
      </dgm:t>
    </dgm:pt>
    <dgm:pt modelId="{6F1551A2-EA7F-4810-B867-8FCD515097C5}" type="sibTrans" cxnId="{0119255F-AFD2-45C9-93F8-179B07143E79}">
      <dgm:prSet/>
      <dgm:spPr/>
      <dgm:t>
        <a:bodyPr/>
        <a:lstStyle/>
        <a:p>
          <a:endParaRPr lang="en-US"/>
        </a:p>
      </dgm:t>
    </dgm:pt>
    <dgm:pt modelId="{1BF7E2B2-B86F-4450-BD6C-69DE89204ECB}">
      <dgm:prSet/>
      <dgm:spPr/>
      <dgm:t>
        <a:bodyPr/>
        <a:lstStyle/>
        <a:p>
          <a:pPr rtl="0"/>
          <a:r>
            <a:rPr lang="de-AT" sz="2300" dirty="0"/>
            <a:t>Проведення розслідувань і застосування дисциплінарних стягнень задля усунення найсерйозніших недоліків, стримування інших аудиторських організацій від допущення аналогічних недоліків, а також усунення з ринку аудиторських організацій, які не можуть або не хочуть дотримуватися професійних стандартів</a:t>
          </a:r>
          <a:endParaRPr lang="uk-UA" sz="2300" dirty="0"/>
        </a:p>
      </dgm:t>
    </dgm:pt>
    <dgm:pt modelId="{6CF6BD2D-1BF7-449E-8C34-0011FBD9293D}" type="parTrans" cxnId="{120509C0-ED3F-4469-9422-C514A52CB0B3}">
      <dgm:prSet/>
      <dgm:spPr/>
      <dgm:t>
        <a:bodyPr/>
        <a:lstStyle/>
        <a:p>
          <a:endParaRPr lang="en-US"/>
        </a:p>
      </dgm:t>
    </dgm:pt>
    <dgm:pt modelId="{29EE4054-5AFB-43C9-BDE4-7184CF260D6F}" type="sibTrans" cxnId="{120509C0-ED3F-4469-9422-C514A52CB0B3}">
      <dgm:prSet/>
      <dgm:spPr/>
      <dgm:t>
        <a:bodyPr/>
        <a:lstStyle/>
        <a:p>
          <a:endParaRPr lang="en-US"/>
        </a:p>
      </dgm:t>
    </dgm:pt>
    <dgm:pt modelId="{B4A8EEB4-1BED-4090-9896-70534E5E6339}" type="pres">
      <dgm:prSet presAssocID="{4473208B-C00D-4977-9BE9-B3B6FCC69F86}" presName="Name0" presStyleCnt="0">
        <dgm:presLayoutVars>
          <dgm:dir/>
          <dgm:animLvl val="lvl"/>
          <dgm:resizeHandles val="exact"/>
        </dgm:presLayoutVars>
      </dgm:prSet>
      <dgm:spPr/>
    </dgm:pt>
    <dgm:pt modelId="{03FF716E-AD1A-4F97-A716-AD851D177245}" type="pres">
      <dgm:prSet presAssocID="{CB2CE4FA-9FEF-4AC5-BC28-480FFE4ECA73}" presName="composite" presStyleCnt="0"/>
      <dgm:spPr/>
    </dgm:pt>
    <dgm:pt modelId="{0F4B25E8-E0CC-4E41-9E28-7D9A64D38ABC}" type="pres">
      <dgm:prSet presAssocID="{CB2CE4FA-9FEF-4AC5-BC28-480FFE4ECA73}" presName="parTx" presStyleLbl="alignNode1" presStyleIdx="0" presStyleCnt="1">
        <dgm:presLayoutVars>
          <dgm:chMax val="0"/>
          <dgm:chPref val="0"/>
          <dgm:bulletEnabled val="1"/>
        </dgm:presLayoutVars>
      </dgm:prSet>
      <dgm:spPr/>
    </dgm:pt>
    <dgm:pt modelId="{02128678-EC02-467D-89B4-49E55FE27EE5}" type="pres">
      <dgm:prSet presAssocID="{CB2CE4FA-9FEF-4AC5-BC28-480FFE4ECA73}" presName="desTx" presStyleLbl="alignAccFollowNode1" presStyleIdx="0" presStyleCnt="1">
        <dgm:presLayoutVars>
          <dgm:bulletEnabled val="1"/>
        </dgm:presLayoutVars>
      </dgm:prSet>
      <dgm:spPr/>
    </dgm:pt>
  </dgm:ptLst>
  <dgm:cxnLst>
    <dgm:cxn modelId="{1763363C-A72C-47BF-966B-6109327EF7A1}" type="presOf" srcId="{8FA5795C-E080-4F10-8EC0-4361C48E81D3}" destId="{02128678-EC02-467D-89B4-49E55FE27EE5}" srcOrd="0" destOrd="1" presId="urn:microsoft.com/office/officeart/2005/8/layout/hList1"/>
    <dgm:cxn modelId="{0119255F-AFD2-45C9-93F8-179B07143E79}" srcId="{CB2CE4FA-9FEF-4AC5-BC28-480FFE4ECA73}" destId="{8D0BC1B0-E536-4902-AA7A-1F2AB86A060E}" srcOrd="2" destOrd="0" parTransId="{39C89C5E-61F4-4DBF-BB2F-DB74C5A7FDB6}" sibTransId="{6F1551A2-EA7F-4810-B867-8FCD515097C5}"/>
    <dgm:cxn modelId="{01017962-39CF-49B4-B741-69B501588A8A}" type="presOf" srcId="{4473208B-C00D-4977-9BE9-B3B6FCC69F86}" destId="{B4A8EEB4-1BED-4090-9896-70534E5E6339}" srcOrd="0" destOrd="0" presId="urn:microsoft.com/office/officeart/2005/8/layout/hList1"/>
    <dgm:cxn modelId="{A8FB4651-C3F2-4CA5-85CA-3ED9059AECAD}" type="presOf" srcId="{8D0BC1B0-E536-4902-AA7A-1F2AB86A060E}" destId="{02128678-EC02-467D-89B4-49E55FE27EE5}" srcOrd="0" destOrd="2" presId="urn:microsoft.com/office/officeart/2005/8/layout/hList1"/>
    <dgm:cxn modelId="{1B98E0A3-D771-4905-BBFD-89E1414D79B1}" srcId="{CB2CE4FA-9FEF-4AC5-BC28-480FFE4ECA73}" destId="{8FA5795C-E080-4F10-8EC0-4361C48E81D3}" srcOrd="1" destOrd="0" parTransId="{5B0FC67F-DBB5-4E42-A26F-7A399A612826}" sibTransId="{979FC41E-DB3A-41C5-9D91-722030308152}"/>
    <dgm:cxn modelId="{580231B2-A040-4AF1-9F14-F0FBA80DFAD7}" type="presOf" srcId="{25B6E1F0-D74F-4603-8AEB-A9A7F35107FF}" destId="{02128678-EC02-467D-89B4-49E55FE27EE5}" srcOrd="0" destOrd="0" presId="urn:microsoft.com/office/officeart/2005/8/layout/hList1"/>
    <dgm:cxn modelId="{F413DFB8-7FC3-4EB5-9F0C-355E29F65B80}" srcId="{CB2CE4FA-9FEF-4AC5-BC28-480FFE4ECA73}" destId="{25B6E1F0-D74F-4603-8AEB-A9A7F35107FF}" srcOrd="0" destOrd="0" parTransId="{D680F8A4-71DE-4C2C-AE30-4CD04C0EDC15}" sibTransId="{B3C25725-2210-4114-8586-903694EAEDAF}"/>
    <dgm:cxn modelId="{73C7EAB8-48AC-4430-A213-B1C6991B74CB}" type="presOf" srcId="{1BF7E2B2-B86F-4450-BD6C-69DE89204ECB}" destId="{02128678-EC02-467D-89B4-49E55FE27EE5}" srcOrd="0" destOrd="3" presId="urn:microsoft.com/office/officeart/2005/8/layout/hList1"/>
    <dgm:cxn modelId="{120509C0-ED3F-4469-9422-C514A52CB0B3}" srcId="{CB2CE4FA-9FEF-4AC5-BC28-480FFE4ECA73}" destId="{1BF7E2B2-B86F-4450-BD6C-69DE89204ECB}" srcOrd="3" destOrd="0" parTransId="{6CF6BD2D-1BF7-449E-8C34-0011FBD9293D}" sibTransId="{29EE4054-5AFB-43C9-BDE4-7184CF260D6F}"/>
    <dgm:cxn modelId="{23CFBADE-D0EE-43DF-A34E-FBAD31D9666C}" srcId="{4473208B-C00D-4977-9BE9-B3B6FCC69F86}" destId="{CB2CE4FA-9FEF-4AC5-BC28-480FFE4ECA73}" srcOrd="0" destOrd="0" parTransId="{4326EB43-A015-4981-87FD-97974127E0AF}" sibTransId="{4298E494-CF1C-498C-AD27-719E6EB71A30}"/>
    <dgm:cxn modelId="{A7E033E6-8C8F-4C6A-A5C3-2C7FAF6CA2B8}" type="presOf" srcId="{CB2CE4FA-9FEF-4AC5-BC28-480FFE4ECA73}" destId="{0F4B25E8-E0CC-4E41-9E28-7D9A64D38ABC}" srcOrd="0" destOrd="0" presId="urn:microsoft.com/office/officeart/2005/8/layout/hList1"/>
    <dgm:cxn modelId="{8B459F33-7FA1-43C6-ADAB-72FD11522552}" type="presParOf" srcId="{B4A8EEB4-1BED-4090-9896-70534E5E6339}" destId="{03FF716E-AD1A-4F97-A716-AD851D177245}" srcOrd="0" destOrd="0" presId="urn:microsoft.com/office/officeart/2005/8/layout/hList1"/>
    <dgm:cxn modelId="{9DCD9FBA-1D3A-447E-B2EE-9F248F00B185}" type="presParOf" srcId="{03FF716E-AD1A-4F97-A716-AD851D177245}" destId="{0F4B25E8-E0CC-4E41-9E28-7D9A64D38ABC}" srcOrd="0" destOrd="0" presId="urn:microsoft.com/office/officeart/2005/8/layout/hList1"/>
    <dgm:cxn modelId="{E11E4417-6FBA-45DC-B528-06B4549C41A9}" type="presParOf" srcId="{03FF716E-AD1A-4F97-A716-AD851D177245}" destId="{02128678-EC02-467D-89B4-49E55FE27EE5}"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0FA336-4975-4336-8237-39FB3EB5222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8AD14FE0-3E5D-48ED-A2A1-E73D2DBFF15A}">
      <dgm:prSet/>
      <dgm:spPr>
        <a:solidFill>
          <a:srgbClr val="F78D28"/>
        </a:solidFill>
      </dgm:spPr>
      <dgm:t>
        <a:bodyPr/>
        <a:lstStyle/>
        <a:p>
          <a:pPr rtl="0"/>
          <a:r>
            <a:t>Необхідна наявність належного рівня фінансування задля:</a:t>
          </a:r>
        </a:p>
      </dgm:t>
    </dgm:pt>
    <dgm:pt modelId="{C4DE612D-2C52-4FB4-B639-B5370C7D8CB9}" type="parTrans" cxnId="{6748BD8B-7C73-446D-8598-DADDE8CEA1D1}">
      <dgm:prSet/>
      <dgm:spPr/>
      <dgm:t>
        <a:bodyPr/>
        <a:lstStyle/>
        <a:p>
          <a:endParaRPr lang="en-US"/>
        </a:p>
      </dgm:t>
    </dgm:pt>
    <dgm:pt modelId="{5F5D2DBE-90C6-48F8-BB33-4EA387B6CCC4}" type="sibTrans" cxnId="{6748BD8B-7C73-446D-8598-DADDE8CEA1D1}">
      <dgm:prSet/>
      <dgm:spPr/>
      <dgm:t>
        <a:bodyPr/>
        <a:lstStyle/>
        <a:p>
          <a:endParaRPr lang="en-US"/>
        </a:p>
      </dgm:t>
    </dgm:pt>
    <dgm:pt modelId="{FA77FF1C-9FAE-426D-AC23-A328A23CF4FD}">
      <dgm:prSet/>
      <dgm:spPr/>
      <dgm:t>
        <a:bodyPr/>
        <a:lstStyle/>
        <a:p>
          <a:pPr rtl="0"/>
          <a:r>
            <a:t>найму досвідчених аудиторів, які досягнули принаймні рівня менеджера в міжнародних мережевих фірмах чи аналогічного рівня, задля проведення перевірок якості аудиту (</a:t>
          </a:r>
          <a:r>
            <a:rPr lang="en-US" b="1" dirty="0"/>
            <a:t>що часто є складним завданням, зважаючи на розмір заробітної плати державних службовців</a:t>
          </a:r>
          <a:r>
            <a:t>)   </a:t>
          </a:r>
        </a:p>
      </dgm:t>
    </dgm:pt>
    <dgm:pt modelId="{40398A3B-12DC-4C43-ADFD-909C2B215EB6}" type="parTrans" cxnId="{84D36968-6E06-4C83-ABEC-1E7DE9E94551}">
      <dgm:prSet/>
      <dgm:spPr/>
      <dgm:t>
        <a:bodyPr/>
        <a:lstStyle/>
        <a:p>
          <a:endParaRPr lang="en-US"/>
        </a:p>
      </dgm:t>
    </dgm:pt>
    <dgm:pt modelId="{A5623264-0916-4896-B9C6-BE9175B81E3E}" type="sibTrans" cxnId="{84D36968-6E06-4C83-ABEC-1E7DE9E94551}">
      <dgm:prSet/>
      <dgm:spPr/>
      <dgm:t>
        <a:bodyPr/>
        <a:lstStyle/>
        <a:p>
          <a:endParaRPr lang="en-US"/>
        </a:p>
      </dgm:t>
    </dgm:pt>
    <dgm:pt modelId="{28EB5AAD-B5BD-4C60-91DC-912E1093A616}">
      <dgm:prSet/>
      <dgm:spPr/>
      <dgm:t>
        <a:bodyPr/>
        <a:lstStyle/>
        <a:p>
          <a:pPr rtl="0"/>
          <a:r>
            <a:t>найму фахівців з метою проведення або надання допомоги в проведенні перевірки спеціалізованих аудитів (наприклад, фінансових послуг)</a:t>
          </a:r>
        </a:p>
      </dgm:t>
    </dgm:pt>
    <dgm:pt modelId="{18C1CF29-D274-4CAF-B691-CAF83EB9AFBE}" type="parTrans" cxnId="{E4B60959-D387-418F-AE67-78483F15D7B1}">
      <dgm:prSet/>
      <dgm:spPr/>
      <dgm:t>
        <a:bodyPr/>
        <a:lstStyle/>
        <a:p>
          <a:endParaRPr lang="en-US"/>
        </a:p>
      </dgm:t>
    </dgm:pt>
    <dgm:pt modelId="{0DCEB26A-695D-4276-BF5B-87C6EC94C870}" type="sibTrans" cxnId="{E4B60959-D387-418F-AE67-78483F15D7B1}">
      <dgm:prSet/>
      <dgm:spPr/>
      <dgm:t>
        <a:bodyPr/>
        <a:lstStyle/>
        <a:p>
          <a:endParaRPr lang="en-US"/>
        </a:p>
      </dgm:t>
    </dgm:pt>
    <dgm:pt modelId="{95A040B5-DE42-4295-B959-7509C6F5FA05}">
      <dgm:prSet/>
      <dgm:spPr/>
      <dgm:t>
        <a:bodyPr/>
        <a:lstStyle/>
        <a:p>
          <a:pPr rtl="0"/>
          <a:r>
            <a:t>проведення комплексних розслідувань і застосування дисциплінарних стягнень</a:t>
          </a:r>
        </a:p>
      </dgm:t>
    </dgm:pt>
    <dgm:pt modelId="{21966DD6-D613-404B-A43D-0CBF5CDD97CA}" type="parTrans" cxnId="{67FDEDA9-C744-437F-A48B-E312AF53E70A}">
      <dgm:prSet/>
      <dgm:spPr/>
      <dgm:t>
        <a:bodyPr/>
        <a:lstStyle/>
        <a:p>
          <a:endParaRPr lang="en-US"/>
        </a:p>
      </dgm:t>
    </dgm:pt>
    <dgm:pt modelId="{EDAAF782-665F-4A58-919A-347FEA749FE9}" type="sibTrans" cxnId="{67FDEDA9-C744-437F-A48B-E312AF53E70A}">
      <dgm:prSet/>
      <dgm:spPr/>
      <dgm:t>
        <a:bodyPr/>
        <a:lstStyle/>
        <a:p>
          <a:endParaRPr lang="en-US"/>
        </a:p>
      </dgm:t>
    </dgm:pt>
    <dgm:pt modelId="{BD00DD9C-E8D5-487C-97BC-9EC807626275}">
      <dgm:prSet/>
      <dgm:spPr>
        <a:solidFill>
          <a:srgbClr val="F78D28"/>
        </a:solidFill>
      </dgm:spPr>
      <dgm:t>
        <a:bodyPr/>
        <a:lstStyle/>
        <a:p>
          <a:pPr rtl="0"/>
          <a:r>
            <a:t>Також необхідна наявність:</a:t>
          </a:r>
        </a:p>
      </dgm:t>
    </dgm:pt>
    <dgm:pt modelId="{B0ED0958-A4CA-4A73-BF44-4432155808FB}" type="parTrans" cxnId="{79A0C0F7-58B6-490E-9852-5A0E3D335015}">
      <dgm:prSet/>
      <dgm:spPr/>
      <dgm:t>
        <a:bodyPr/>
        <a:lstStyle/>
        <a:p>
          <a:endParaRPr lang="en-US"/>
        </a:p>
      </dgm:t>
    </dgm:pt>
    <dgm:pt modelId="{150B8946-9E01-459B-B699-199F742F8F40}" type="sibTrans" cxnId="{79A0C0F7-58B6-490E-9852-5A0E3D335015}">
      <dgm:prSet/>
      <dgm:spPr/>
      <dgm:t>
        <a:bodyPr/>
        <a:lstStyle/>
        <a:p>
          <a:endParaRPr lang="en-US"/>
        </a:p>
      </dgm:t>
    </dgm:pt>
    <dgm:pt modelId="{E44E5DAD-5D83-4227-9306-206648DD0DD4}">
      <dgm:prSet/>
      <dgm:spPr/>
      <dgm:t>
        <a:bodyPr/>
        <a:lstStyle/>
        <a:p>
          <a:pPr rtl="0"/>
          <a:r>
            <a:t>керівників, що користуються високим рівнем довіри, задля досягнення поваги та уваги з боку представників професії, які звітуватимуть перед компаніями, іншими регуляторами та зацікавленими особами</a:t>
          </a:r>
        </a:p>
      </dgm:t>
    </dgm:pt>
    <dgm:pt modelId="{5DAE1BD7-136C-4C42-BE15-1A972D99696D}" type="parTrans" cxnId="{6FD36ED8-050B-48A3-A023-74521F75A9B6}">
      <dgm:prSet/>
      <dgm:spPr/>
      <dgm:t>
        <a:bodyPr/>
        <a:lstStyle/>
        <a:p>
          <a:endParaRPr lang="en-US"/>
        </a:p>
      </dgm:t>
    </dgm:pt>
    <dgm:pt modelId="{EE465393-90CD-4DAF-8719-E0F585E600D1}" type="sibTrans" cxnId="{6FD36ED8-050B-48A3-A023-74521F75A9B6}">
      <dgm:prSet/>
      <dgm:spPr/>
      <dgm:t>
        <a:bodyPr/>
        <a:lstStyle/>
        <a:p>
          <a:endParaRPr lang="en-US"/>
        </a:p>
      </dgm:t>
    </dgm:pt>
    <dgm:pt modelId="{9AFA9EB9-57CA-40E2-949F-E24F592BE8FA}">
      <dgm:prSet/>
      <dgm:spPr/>
      <dgm:t>
        <a:bodyPr/>
        <a:lstStyle/>
        <a:p>
          <a:pPr rtl="0"/>
          <a:r>
            <a:t>стимулів та підзвітності задля того, щоб керівники могли приділяти достатньо часу розвитку, керуванню та рекламуванню органу нагляду, а також спілкуванню з широкою громадськістю</a:t>
          </a:r>
        </a:p>
      </dgm:t>
    </dgm:pt>
    <dgm:pt modelId="{B84DE701-990A-4181-AC34-8FE711618175}" type="parTrans" cxnId="{6E16D81B-343B-404B-9816-82A10F7B4905}">
      <dgm:prSet/>
      <dgm:spPr/>
      <dgm:t>
        <a:bodyPr/>
        <a:lstStyle/>
        <a:p>
          <a:endParaRPr lang="en-US"/>
        </a:p>
      </dgm:t>
    </dgm:pt>
    <dgm:pt modelId="{934E6C94-547B-4EEB-A81B-E36FCC4F0C2B}" type="sibTrans" cxnId="{6E16D81B-343B-404B-9816-82A10F7B4905}">
      <dgm:prSet/>
      <dgm:spPr/>
      <dgm:t>
        <a:bodyPr/>
        <a:lstStyle/>
        <a:p>
          <a:endParaRPr lang="en-US"/>
        </a:p>
      </dgm:t>
    </dgm:pt>
    <dgm:pt modelId="{63D3D845-EB0F-4B6A-B141-7EFEF69285DF}">
      <dgm:prSet/>
      <dgm:spPr/>
      <dgm:t>
        <a:bodyPr/>
        <a:lstStyle/>
        <a:p>
          <a:pPr rtl="0"/>
          <a:r>
            <a:t>механізмів для регулярного отримання зауважень, пропозицій та відгуків від зацікавлених осіб</a:t>
          </a:r>
        </a:p>
      </dgm:t>
    </dgm:pt>
    <dgm:pt modelId="{B481B8E1-83BC-45C9-ABEB-573DE0E15DEA}" type="parTrans" cxnId="{3505AA1B-142F-4232-A9A1-5EC77563CA86}">
      <dgm:prSet/>
      <dgm:spPr/>
      <dgm:t>
        <a:bodyPr/>
        <a:lstStyle/>
        <a:p>
          <a:endParaRPr lang="en-US"/>
        </a:p>
      </dgm:t>
    </dgm:pt>
    <dgm:pt modelId="{3F65416E-4EF3-4AA8-9C21-1ADDE802D750}" type="sibTrans" cxnId="{3505AA1B-142F-4232-A9A1-5EC77563CA86}">
      <dgm:prSet/>
      <dgm:spPr/>
      <dgm:t>
        <a:bodyPr/>
        <a:lstStyle/>
        <a:p>
          <a:endParaRPr lang="en-US"/>
        </a:p>
      </dgm:t>
    </dgm:pt>
    <dgm:pt modelId="{7990C26E-43CD-4DF6-8AA8-64E56B510F97}" type="pres">
      <dgm:prSet presAssocID="{4D0FA336-4975-4336-8237-39FB3EB52222}" presName="Name0" presStyleCnt="0">
        <dgm:presLayoutVars>
          <dgm:dir/>
          <dgm:animLvl val="lvl"/>
          <dgm:resizeHandles val="exact"/>
        </dgm:presLayoutVars>
      </dgm:prSet>
      <dgm:spPr/>
    </dgm:pt>
    <dgm:pt modelId="{C50EB4D4-D3C4-4061-A7E7-96397892F951}" type="pres">
      <dgm:prSet presAssocID="{8AD14FE0-3E5D-48ED-A2A1-E73D2DBFF15A}" presName="composite" presStyleCnt="0"/>
      <dgm:spPr/>
    </dgm:pt>
    <dgm:pt modelId="{70C315F0-E0CB-44FC-9837-92CC6CD7F247}" type="pres">
      <dgm:prSet presAssocID="{8AD14FE0-3E5D-48ED-A2A1-E73D2DBFF15A}" presName="parTx" presStyleLbl="alignNode1" presStyleIdx="0" presStyleCnt="2">
        <dgm:presLayoutVars>
          <dgm:chMax val="0"/>
          <dgm:chPref val="0"/>
          <dgm:bulletEnabled val="1"/>
        </dgm:presLayoutVars>
      </dgm:prSet>
      <dgm:spPr/>
    </dgm:pt>
    <dgm:pt modelId="{753638DC-EC7B-49D2-B6A0-264467815DE9}" type="pres">
      <dgm:prSet presAssocID="{8AD14FE0-3E5D-48ED-A2A1-E73D2DBFF15A}" presName="desTx" presStyleLbl="alignAccFollowNode1" presStyleIdx="0" presStyleCnt="2">
        <dgm:presLayoutVars>
          <dgm:bulletEnabled val="1"/>
        </dgm:presLayoutVars>
      </dgm:prSet>
      <dgm:spPr/>
    </dgm:pt>
    <dgm:pt modelId="{913E17D8-B34A-471E-9E7A-B08FA70C6F3F}" type="pres">
      <dgm:prSet presAssocID="{5F5D2DBE-90C6-48F8-BB33-4EA387B6CCC4}" presName="space" presStyleCnt="0"/>
      <dgm:spPr/>
    </dgm:pt>
    <dgm:pt modelId="{59613C03-5F9D-4BDB-9474-CA4334AE8747}" type="pres">
      <dgm:prSet presAssocID="{BD00DD9C-E8D5-487C-97BC-9EC807626275}" presName="composite" presStyleCnt="0"/>
      <dgm:spPr/>
    </dgm:pt>
    <dgm:pt modelId="{61040F09-028A-4DCE-976E-115AD89281C0}" type="pres">
      <dgm:prSet presAssocID="{BD00DD9C-E8D5-487C-97BC-9EC807626275}" presName="parTx" presStyleLbl="alignNode1" presStyleIdx="1" presStyleCnt="2">
        <dgm:presLayoutVars>
          <dgm:chMax val="0"/>
          <dgm:chPref val="0"/>
          <dgm:bulletEnabled val="1"/>
        </dgm:presLayoutVars>
      </dgm:prSet>
      <dgm:spPr/>
    </dgm:pt>
    <dgm:pt modelId="{2AFE9860-0909-48A8-8C75-3F71408613DA}" type="pres">
      <dgm:prSet presAssocID="{BD00DD9C-E8D5-487C-97BC-9EC807626275}" presName="desTx" presStyleLbl="alignAccFollowNode1" presStyleIdx="1" presStyleCnt="2">
        <dgm:presLayoutVars>
          <dgm:bulletEnabled val="1"/>
        </dgm:presLayoutVars>
      </dgm:prSet>
      <dgm:spPr/>
    </dgm:pt>
  </dgm:ptLst>
  <dgm:cxnLst>
    <dgm:cxn modelId="{9D144C1A-3FB8-41CC-A2B2-6332F6B9B4EB}" type="presOf" srcId="{8AD14FE0-3E5D-48ED-A2A1-E73D2DBFF15A}" destId="{70C315F0-E0CB-44FC-9837-92CC6CD7F247}" srcOrd="0" destOrd="0" presId="urn:microsoft.com/office/officeart/2005/8/layout/hList1"/>
    <dgm:cxn modelId="{3505AA1B-142F-4232-A9A1-5EC77563CA86}" srcId="{BD00DD9C-E8D5-487C-97BC-9EC807626275}" destId="{63D3D845-EB0F-4B6A-B141-7EFEF69285DF}" srcOrd="2" destOrd="0" parTransId="{B481B8E1-83BC-45C9-ABEB-573DE0E15DEA}" sibTransId="{3F65416E-4EF3-4AA8-9C21-1ADDE802D750}"/>
    <dgm:cxn modelId="{6E16D81B-343B-404B-9816-82A10F7B4905}" srcId="{BD00DD9C-E8D5-487C-97BC-9EC807626275}" destId="{9AFA9EB9-57CA-40E2-949F-E24F592BE8FA}" srcOrd="1" destOrd="0" parTransId="{B84DE701-990A-4181-AC34-8FE711618175}" sibTransId="{934E6C94-547B-4EEB-A81B-E36FCC4F0C2B}"/>
    <dgm:cxn modelId="{CA219629-00BF-490A-9A2E-2926C9F50B17}" type="presOf" srcId="{95A040B5-DE42-4295-B959-7509C6F5FA05}" destId="{753638DC-EC7B-49D2-B6A0-264467815DE9}" srcOrd="0" destOrd="2" presId="urn:microsoft.com/office/officeart/2005/8/layout/hList1"/>
    <dgm:cxn modelId="{B40CD13E-2E60-4442-9C9A-6A85D9CE8D86}" type="presOf" srcId="{9AFA9EB9-57CA-40E2-949F-E24F592BE8FA}" destId="{2AFE9860-0909-48A8-8C75-3F71408613DA}" srcOrd="0" destOrd="1" presId="urn:microsoft.com/office/officeart/2005/8/layout/hList1"/>
    <dgm:cxn modelId="{84D36968-6E06-4C83-ABEC-1E7DE9E94551}" srcId="{8AD14FE0-3E5D-48ED-A2A1-E73D2DBFF15A}" destId="{FA77FF1C-9FAE-426D-AC23-A328A23CF4FD}" srcOrd="0" destOrd="0" parTransId="{40398A3B-12DC-4C43-ADFD-909C2B215EB6}" sibTransId="{A5623264-0916-4896-B9C6-BE9175B81E3E}"/>
    <dgm:cxn modelId="{95B0044B-0BCC-493E-9EFE-1B34A7C852FE}" type="presOf" srcId="{28EB5AAD-B5BD-4C60-91DC-912E1093A616}" destId="{753638DC-EC7B-49D2-B6A0-264467815DE9}" srcOrd="0" destOrd="1" presId="urn:microsoft.com/office/officeart/2005/8/layout/hList1"/>
    <dgm:cxn modelId="{E4B60959-D387-418F-AE67-78483F15D7B1}" srcId="{8AD14FE0-3E5D-48ED-A2A1-E73D2DBFF15A}" destId="{28EB5AAD-B5BD-4C60-91DC-912E1093A616}" srcOrd="1" destOrd="0" parTransId="{18C1CF29-D274-4CAF-B691-CAF83EB9AFBE}" sibTransId="{0DCEB26A-695D-4276-BF5B-87C6EC94C870}"/>
    <dgm:cxn modelId="{D6A5347E-D0E3-4F92-9FB3-A718EADE8FEE}" type="presOf" srcId="{FA77FF1C-9FAE-426D-AC23-A328A23CF4FD}" destId="{753638DC-EC7B-49D2-B6A0-264467815DE9}" srcOrd="0" destOrd="0" presId="urn:microsoft.com/office/officeart/2005/8/layout/hList1"/>
    <dgm:cxn modelId="{6748BD8B-7C73-446D-8598-DADDE8CEA1D1}" srcId="{4D0FA336-4975-4336-8237-39FB3EB52222}" destId="{8AD14FE0-3E5D-48ED-A2A1-E73D2DBFF15A}" srcOrd="0" destOrd="0" parTransId="{C4DE612D-2C52-4FB4-B639-B5370C7D8CB9}" sibTransId="{5F5D2DBE-90C6-48F8-BB33-4EA387B6CCC4}"/>
    <dgm:cxn modelId="{6B5FC194-7B06-48F6-ADE8-F9C528304A48}" type="presOf" srcId="{E44E5DAD-5D83-4227-9306-206648DD0DD4}" destId="{2AFE9860-0909-48A8-8C75-3F71408613DA}" srcOrd="0" destOrd="0" presId="urn:microsoft.com/office/officeart/2005/8/layout/hList1"/>
    <dgm:cxn modelId="{67FDEDA9-C744-437F-A48B-E312AF53E70A}" srcId="{8AD14FE0-3E5D-48ED-A2A1-E73D2DBFF15A}" destId="{95A040B5-DE42-4295-B959-7509C6F5FA05}" srcOrd="2" destOrd="0" parTransId="{21966DD6-D613-404B-A43D-0CBF5CDD97CA}" sibTransId="{EDAAF782-665F-4A58-919A-347FEA749FE9}"/>
    <dgm:cxn modelId="{B5B7EBAC-9A3D-4AC6-89C1-933DF0DF1C50}" type="presOf" srcId="{BD00DD9C-E8D5-487C-97BC-9EC807626275}" destId="{61040F09-028A-4DCE-976E-115AD89281C0}" srcOrd="0" destOrd="0" presId="urn:microsoft.com/office/officeart/2005/8/layout/hList1"/>
    <dgm:cxn modelId="{6FD36ED8-050B-48A3-A023-74521F75A9B6}" srcId="{BD00DD9C-E8D5-487C-97BC-9EC807626275}" destId="{E44E5DAD-5D83-4227-9306-206648DD0DD4}" srcOrd="0" destOrd="0" parTransId="{5DAE1BD7-136C-4C42-BE15-1A972D99696D}" sibTransId="{EE465393-90CD-4DAF-8719-E0F585E600D1}"/>
    <dgm:cxn modelId="{79A0C0F7-58B6-490E-9852-5A0E3D335015}" srcId="{4D0FA336-4975-4336-8237-39FB3EB52222}" destId="{BD00DD9C-E8D5-487C-97BC-9EC807626275}" srcOrd="1" destOrd="0" parTransId="{B0ED0958-A4CA-4A73-BF44-4432155808FB}" sibTransId="{150B8946-9E01-459B-B699-199F742F8F40}"/>
    <dgm:cxn modelId="{3C5F5CFA-2CE5-483A-8BF8-54427A1646BD}" type="presOf" srcId="{63D3D845-EB0F-4B6A-B141-7EFEF69285DF}" destId="{2AFE9860-0909-48A8-8C75-3F71408613DA}" srcOrd="0" destOrd="2" presId="urn:microsoft.com/office/officeart/2005/8/layout/hList1"/>
    <dgm:cxn modelId="{6002F3FA-270A-4C0F-9132-3AAE76131F6A}" type="presOf" srcId="{4D0FA336-4975-4336-8237-39FB3EB52222}" destId="{7990C26E-43CD-4DF6-8AA8-64E56B510F97}" srcOrd="0" destOrd="0" presId="urn:microsoft.com/office/officeart/2005/8/layout/hList1"/>
    <dgm:cxn modelId="{07340AFF-5381-4E64-92AC-AEC8141CF141}" type="presParOf" srcId="{7990C26E-43CD-4DF6-8AA8-64E56B510F97}" destId="{C50EB4D4-D3C4-4061-A7E7-96397892F951}" srcOrd="0" destOrd="0" presId="urn:microsoft.com/office/officeart/2005/8/layout/hList1"/>
    <dgm:cxn modelId="{8C8804D6-E809-40D4-AA44-00E28C3112FB}" type="presParOf" srcId="{C50EB4D4-D3C4-4061-A7E7-96397892F951}" destId="{70C315F0-E0CB-44FC-9837-92CC6CD7F247}" srcOrd="0" destOrd="0" presId="urn:microsoft.com/office/officeart/2005/8/layout/hList1"/>
    <dgm:cxn modelId="{389F3621-5A07-45A7-A3EC-CB76DB806C40}" type="presParOf" srcId="{C50EB4D4-D3C4-4061-A7E7-96397892F951}" destId="{753638DC-EC7B-49D2-B6A0-264467815DE9}" srcOrd="1" destOrd="0" presId="urn:microsoft.com/office/officeart/2005/8/layout/hList1"/>
    <dgm:cxn modelId="{392C3C0A-B16D-4AC5-8C2B-D70209F10599}" type="presParOf" srcId="{7990C26E-43CD-4DF6-8AA8-64E56B510F97}" destId="{913E17D8-B34A-471E-9E7A-B08FA70C6F3F}" srcOrd="1" destOrd="0" presId="urn:microsoft.com/office/officeart/2005/8/layout/hList1"/>
    <dgm:cxn modelId="{4D78BB41-697C-4CA3-B914-713A6856EDB4}" type="presParOf" srcId="{7990C26E-43CD-4DF6-8AA8-64E56B510F97}" destId="{59613C03-5F9D-4BDB-9474-CA4334AE8747}" srcOrd="2" destOrd="0" presId="urn:microsoft.com/office/officeart/2005/8/layout/hList1"/>
    <dgm:cxn modelId="{49211091-C180-40AF-A579-23918011AA91}" type="presParOf" srcId="{59613C03-5F9D-4BDB-9474-CA4334AE8747}" destId="{61040F09-028A-4DCE-976E-115AD89281C0}" srcOrd="0" destOrd="0" presId="urn:microsoft.com/office/officeart/2005/8/layout/hList1"/>
    <dgm:cxn modelId="{73B318FA-04BA-4545-8542-BC429DB9FA08}" type="presParOf" srcId="{59613C03-5F9D-4BDB-9474-CA4334AE8747}" destId="{2AFE9860-0909-48A8-8C75-3F71408613D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288C61-5DB2-447F-AE63-372955C8EC48}" type="doc">
      <dgm:prSet loTypeId="urn:microsoft.com/office/officeart/2005/8/layout/matrix3" loCatId="matrix" qsTypeId="urn:microsoft.com/office/officeart/2005/8/quickstyle/simple1" qsCatId="simple" csTypeId="urn:microsoft.com/office/officeart/2005/8/colors/accent2_2" csCatId="accent2" phldr="1"/>
      <dgm:spPr/>
      <dgm:t>
        <a:bodyPr/>
        <a:lstStyle/>
        <a:p>
          <a:endParaRPr lang="en-US"/>
        </a:p>
      </dgm:t>
    </dgm:pt>
    <dgm:pt modelId="{2707D208-8C79-4459-B1AC-581FC3B0FA77}">
      <dgm:prSet custT="1"/>
      <dgm:spPr>
        <a:solidFill>
          <a:srgbClr val="F78D28"/>
        </a:solidFill>
      </dgm:spPr>
      <dgm:t>
        <a:bodyPr/>
        <a:lstStyle/>
        <a:p>
          <a:pPr rtl="0"/>
          <a:r>
            <a:rPr lang="en-US" sz="2400" dirty="0"/>
            <a:t>Перевірка окремих аудитів органом нагляду потребує багато часу, ресурсів та професійних знань</a:t>
          </a:r>
        </a:p>
      </dgm:t>
    </dgm:pt>
    <dgm:pt modelId="{D7576A23-66E2-4064-9482-A2E5DD1702FF}" type="parTrans" cxnId="{DCE901EB-BEF8-4307-98C1-E995B35D8DC7}">
      <dgm:prSet/>
      <dgm:spPr/>
      <dgm:t>
        <a:bodyPr/>
        <a:lstStyle/>
        <a:p>
          <a:endParaRPr lang="en-US"/>
        </a:p>
      </dgm:t>
    </dgm:pt>
    <dgm:pt modelId="{3251D2FA-DFDB-4FCE-BFA5-6013360058CB}" type="sibTrans" cxnId="{DCE901EB-BEF8-4307-98C1-E995B35D8DC7}">
      <dgm:prSet/>
      <dgm:spPr/>
      <dgm:t>
        <a:bodyPr/>
        <a:lstStyle/>
        <a:p>
          <a:endParaRPr lang="en-US"/>
        </a:p>
      </dgm:t>
    </dgm:pt>
    <dgm:pt modelId="{0A0EF33A-C971-41FB-AF40-470AA8259CF8}">
      <dgm:prSet custT="1"/>
      <dgm:spPr>
        <a:solidFill>
          <a:srgbClr val="F78D28"/>
        </a:solidFill>
      </dgm:spPr>
      <dgm:t>
        <a:bodyPr/>
        <a:lstStyle/>
        <a:p>
          <a:pPr rtl="0"/>
          <a:r>
            <a:rPr lang="en-US" sz="2400" dirty="0"/>
            <a:t>Тому органи нагляду можуть перевіряти лише невеличку частину аудитів, проведених в межах їхньої юрисдикції</a:t>
          </a:r>
        </a:p>
      </dgm:t>
    </dgm:pt>
    <dgm:pt modelId="{112454AA-91EA-4D17-B759-3A9D0DE624E6}" type="parTrans" cxnId="{21164C31-16B0-4EB0-A83B-A6556B9FF2E6}">
      <dgm:prSet/>
      <dgm:spPr/>
      <dgm:t>
        <a:bodyPr/>
        <a:lstStyle/>
        <a:p>
          <a:endParaRPr lang="en-US"/>
        </a:p>
      </dgm:t>
    </dgm:pt>
    <dgm:pt modelId="{F65A452A-7905-49AF-8B9B-C3340314FA71}" type="sibTrans" cxnId="{21164C31-16B0-4EB0-A83B-A6556B9FF2E6}">
      <dgm:prSet/>
      <dgm:spPr/>
      <dgm:t>
        <a:bodyPr/>
        <a:lstStyle/>
        <a:p>
          <a:endParaRPr lang="en-US"/>
        </a:p>
      </dgm:t>
    </dgm:pt>
    <dgm:pt modelId="{00B9E361-76EB-4F38-9FEB-83E48EE68E03}">
      <dgm:prSet custT="1"/>
      <dgm:spPr>
        <a:solidFill>
          <a:srgbClr val="F78D28"/>
        </a:solidFill>
      </dgm:spPr>
      <dgm:t>
        <a:bodyPr/>
        <a:lstStyle/>
        <a:p>
          <a:pPr rtl="0"/>
          <a:r>
            <a:rPr lang="en-US" sz="2400" dirty="0"/>
            <a:t>Щоб бути ефективними, органи нагляду повинні здобути достатньо досвіду та знань для виявлення аудитів, які з великим ступенем імовірності можуть становити значний ризик, виходячи з </a:t>
          </a:r>
        </a:p>
        <a:p>
          <a:pPr rtl="0"/>
          <a:r>
            <a:rPr lang="en-US" sz="2400" dirty="0"/>
            <a:t>&gt; вірогідності недоліків аудиту та </a:t>
          </a:r>
        </a:p>
        <a:p>
          <a:pPr rtl="0"/>
          <a:r>
            <a:rPr lang="en-US" sz="2400" dirty="0"/>
            <a:t>&gt; потенційного впливу на зацікавлених осіб</a:t>
          </a:r>
        </a:p>
      </dgm:t>
    </dgm:pt>
    <dgm:pt modelId="{99C8B0FA-9FE8-4B69-98B4-D7A979ECC768}" type="parTrans" cxnId="{89FD4AB9-4772-475C-8DC0-431F93AC68A0}">
      <dgm:prSet/>
      <dgm:spPr/>
      <dgm:t>
        <a:bodyPr/>
        <a:lstStyle/>
        <a:p>
          <a:endParaRPr lang="en-US"/>
        </a:p>
      </dgm:t>
    </dgm:pt>
    <dgm:pt modelId="{CC3101CA-658D-4BA2-A05C-5CB218F9655F}" type="sibTrans" cxnId="{89FD4AB9-4772-475C-8DC0-431F93AC68A0}">
      <dgm:prSet/>
      <dgm:spPr/>
      <dgm:t>
        <a:bodyPr/>
        <a:lstStyle/>
        <a:p>
          <a:endParaRPr lang="en-US"/>
        </a:p>
      </dgm:t>
    </dgm:pt>
    <dgm:pt modelId="{E45A8FBA-ACD4-49D8-8954-54EB495C49B4}">
      <dgm:prSet custT="1"/>
      <dgm:spPr>
        <a:solidFill>
          <a:srgbClr val="F78D28"/>
        </a:solidFill>
      </dgm:spPr>
      <dgm:t>
        <a:bodyPr/>
        <a:lstStyle/>
        <a:p>
          <a:pPr rtl="0"/>
          <a:r>
            <a:rPr lang="en-US" sz="2400" dirty="0"/>
            <a:t>Органи нагляду також повинні бути здатними оцінити діючу в аудиторській організації внутрішню програму контролю якості на предмет того, чи може вона допомогти в проведенні належної аудиторської перевірки</a:t>
          </a:r>
        </a:p>
      </dgm:t>
    </dgm:pt>
    <dgm:pt modelId="{8E02B713-0BDF-456E-9359-F62E5913530B}" type="parTrans" cxnId="{726D4C20-3C1A-4D46-B33F-30BC6A2B4999}">
      <dgm:prSet/>
      <dgm:spPr/>
      <dgm:t>
        <a:bodyPr/>
        <a:lstStyle/>
        <a:p>
          <a:endParaRPr lang="en-US"/>
        </a:p>
      </dgm:t>
    </dgm:pt>
    <dgm:pt modelId="{BD0570DD-AE6C-4690-AD08-27E720D65DF4}" type="sibTrans" cxnId="{726D4C20-3C1A-4D46-B33F-30BC6A2B4999}">
      <dgm:prSet/>
      <dgm:spPr/>
      <dgm:t>
        <a:bodyPr/>
        <a:lstStyle/>
        <a:p>
          <a:endParaRPr lang="en-US"/>
        </a:p>
      </dgm:t>
    </dgm:pt>
    <dgm:pt modelId="{73F34C36-DB09-4E53-BACB-9C329ACB9CA1}" type="pres">
      <dgm:prSet presAssocID="{6B288C61-5DB2-447F-AE63-372955C8EC48}" presName="matrix" presStyleCnt="0">
        <dgm:presLayoutVars>
          <dgm:chMax val="1"/>
          <dgm:dir/>
          <dgm:resizeHandles val="exact"/>
        </dgm:presLayoutVars>
      </dgm:prSet>
      <dgm:spPr/>
    </dgm:pt>
    <dgm:pt modelId="{FEFE95E6-FE6C-4D13-BDFA-26AAE5ED5702}" type="pres">
      <dgm:prSet presAssocID="{6B288C61-5DB2-447F-AE63-372955C8EC48}" presName="diamond" presStyleLbl="bgShp" presStyleIdx="0" presStyleCnt="1" custScaleX="133771" custLinFactNeighborX="1151" custLinFactNeighborY="-294"/>
      <dgm:spPr/>
    </dgm:pt>
    <dgm:pt modelId="{4ADAD5BD-1568-46ED-9449-548E64C82FCB}" type="pres">
      <dgm:prSet presAssocID="{6B288C61-5DB2-447F-AE63-372955C8EC48}" presName="quad1" presStyleLbl="node1" presStyleIdx="0" presStyleCnt="4" custScaleX="184133" custScaleY="103367" custLinFactX="-42645" custLinFactNeighborX="-100000" custLinFactNeighborY="-10808">
        <dgm:presLayoutVars>
          <dgm:chMax val="0"/>
          <dgm:chPref val="0"/>
          <dgm:bulletEnabled val="1"/>
        </dgm:presLayoutVars>
      </dgm:prSet>
      <dgm:spPr/>
    </dgm:pt>
    <dgm:pt modelId="{85F5FA3A-07BF-4F3C-990F-5FEDE0885426}" type="pres">
      <dgm:prSet presAssocID="{6B288C61-5DB2-447F-AE63-372955C8EC48}" presName="quad2" presStyleLbl="node1" presStyleIdx="1" presStyleCnt="4" custScaleX="174745" custScaleY="112306" custLinFactNeighborX="-4569" custLinFactNeighborY="-13819">
        <dgm:presLayoutVars>
          <dgm:chMax val="0"/>
          <dgm:chPref val="0"/>
          <dgm:bulletEnabled val="1"/>
        </dgm:presLayoutVars>
      </dgm:prSet>
      <dgm:spPr/>
    </dgm:pt>
    <dgm:pt modelId="{AE6B8475-7571-4781-BE32-F5A7C4573D08}" type="pres">
      <dgm:prSet presAssocID="{6B288C61-5DB2-447F-AE63-372955C8EC48}" presName="quad3" presStyleLbl="node1" presStyleIdx="2" presStyleCnt="4" custScaleX="272053" custScaleY="130137" custLinFactNeighborX="-19043" custLinFactNeighborY="25906">
        <dgm:presLayoutVars>
          <dgm:chMax val="0"/>
          <dgm:chPref val="0"/>
          <dgm:bulletEnabled val="1"/>
        </dgm:presLayoutVars>
      </dgm:prSet>
      <dgm:spPr/>
    </dgm:pt>
    <dgm:pt modelId="{69970923-952F-4C4D-A7AC-953F6E3FF235}" type="pres">
      <dgm:prSet presAssocID="{6B288C61-5DB2-447F-AE63-372955C8EC48}" presName="quad4" presStyleLbl="node1" presStyleIdx="3" presStyleCnt="4" custScaleX="188708" custScaleY="132305" custLinFactX="17388" custLinFactNeighborX="100000" custLinFactNeighborY="7346">
        <dgm:presLayoutVars>
          <dgm:chMax val="0"/>
          <dgm:chPref val="0"/>
          <dgm:bulletEnabled val="1"/>
        </dgm:presLayoutVars>
      </dgm:prSet>
      <dgm:spPr/>
    </dgm:pt>
  </dgm:ptLst>
  <dgm:cxnLst>
    <dgm:cxn modelId="{17F0A001-9DA0-4BE0-9E75-66A38CD816F9}" type="presOf" srcId="{0A0EF33A-C971-41FB-AF40-470AA8259CF8}" destId="{85F5FA3A-07BF-4F3C-990F-5FEDE0885426}" srcOrd="0" destOrd="0" presId="urn:microsoft.com/office/officeart/2005/8/layout/matrix3"/>
    <dgm:cxn modelId="{726D4C20-3C1A-4D46-B33F-30BC6A2B4999}" srcId="{6B288C61-5DB2-447F-AE63-372955C8EC48}" destId="{E45A8FBA-ACD4-49D8-8954-54EB495C49B4}" srcOrd="3" destOrd="0" parTransId="{8E02B713-0BDF-456E-9359-F62E5913530B}" sibTransId="{BD0570DD-AE6C-4690-AD08-27E720D65DF4}"/>
    <dgm:cxn modelId="{21164C31-16B0-4EB0-A83B-A6556B9FF2E6}" srcId="{6B288C61-5DB2-447F-AE63-372955C8EC48}" destId="{0A0EF33A-C971-41FB-AF40-470AA8259CF8}" srcOrd="1" destOrd="0" parTransId="{112454AA-91EA-4D17-B759-3A9D0DE624E6}" sibTransId="{F65A452A-7905-49AF-8B9B-C3340314FA71}"/>
    <dgm:cxn modelId="{7770CE73-11AB-4B49-8C40-08984AF6DE78}" type="presOf" srcId="{E45A8FBA-ACD4-49D8-8954-54EB495C49B4}" destId="{69970923-952F-4C4D-A7AC-953F6E3FF235}" srcOrd="0" destOrd="0" presId="urn:microsoft.com/office/officeart/2005/8/layout/matrix3"/>
    <dgm:cxn modelId="{1FB6E089-2008-4937-8F13-46F1210810E4}" type="presOf" srcId="{2707D208-8C79-4459-B1AC-581FC3B0FA77}" destId="{4ADAD5BD-1568-46ED-9449-548E64C82FCB}" srcOrd="0" destOrd="0" presId="urn:microsoft.com/office/officeart/2005/8/layout/matrix3"/>
    <dgm:cxn modelId="{89FD4AB9-4772-475C-8DC0-431F93AC68A0}" srcId="{6B288C61-5DB2-447F-AE63-372955C8EC48}" destId="{00B9E361-76EB-4F38-9FEB-83E48EE68E03}" srcOrd="2" destOrd="0" parTransId="{99C8B0FA-9FE8-4B69-98B4-D7A979ECC768}" sibTransId="{CC3101CA-658D-4BA2-A05C-5CB218F9655F}"/>
    <dgm:cxn modelId="{259901C2-4A86-425E-8722-084D4839DD19}" type="presOf" srcId="{6B288C61-5DB2-447F-AE63-372955C8EC48}" destId="{73F34C36-DB09-4E53-BACB-9C329ACB9CA1}" srcOrd="0" destOrd="0" presId="urn:microsoft.com/office/officeart/2005/8/layout/matrix3"/>
    <dgm:cxn modelId="{DCE901EB-BEF8-4307-98C1-E995B35D8DC7}" srcId="{6B288C61-5DB2-447F-AE63-372955C8EC48}" destId="{2707D208-8C79-4459-B1AC-581FC3B0FA77}" srcOrd="0" destOrd="0" parTransId="{D7576A23-66E2-4064-9482-A2E5DD1702FF}" sibTransId="{3251D2FA-DFDB-4FCE-BFA5-6013360058CB}"/>
    <dgm:cxn modelId="{021BF0F2-8A36-4B00-BEFA-F436252723C0}" type="presOf" srcId="{00B9E361-76EB-4F38-9FEB-83E48EE68E03}" destId="{AE6B8475-7571-4781-BE32-F5A7C4573D08}" srcOrd="0" destOrd="0" presId="urn:microsoft.com/office/officeart/2005/8/layout/matrix3"/>
    <dgm:cxn modelId="{FC76CC6B-3630-4A38-A6EA-896BB8CDFBF6}" type="presParOf" srcId="{73F34C36-DB09-4E53-BACB-9C329ACB9CA1}" destId="{FEFE95E6-FE6C-4D13-BDFA-26AAE5ED5702}" srcOrd="0" destOrd="0" presId="urn:microsoft.com/office/officeart/2005/8/layout/matrix3"/>
    <dgm:cxn modelId="{72F2D529-65CE-47E9-A407-002F0FD3B600}" type="presParOf" srcId="{73F34C36-DB09-4E53-BACB-9C329ACB9CA1}" destId="{4ADAD5BD-1568-46ED-9449-548E64C82FCB}" srcOrd="1" destOrd="0" presId="urn:microsoft.com/office/officeart/2005/8/layout/matrix3"/>
    <dgm:cxn modelId="{07BB7726-5A93-41BC-A579-1C93524B9559}" type="presParOf" srcId="{73F34C36-DB09-4E53-BACB-9C329ACB9CA1}" destId="{85F5FA3A-07BF-4F3C-990F-5FEDE0885426}" srcOrd="2" destOrd="0" presId="urn:microsoft.com/office/officeart/2005/8/layout/matrix3"/>
    <dgm:cxn modelId="{BF53601A-C310-47B4-9CDD-E047652D7BA0}" type="presParOf" srcId="{73F34C36-DB09-4E53-BACB-9C329ACB9CA1}" destId="{AE6B8475-7571-4781-BE32-F5A7C4573D08}" srcOrd="3" destOrd="0" presId="urn:microsoft.com/office/officeart/2005/8/layout/matrix3"/>
    <dgm:cxn modelId="{2D789117-F904-4C5F-A105-148821B4DDDA}" type="presParOf" srcId="{73F34C36-DB09-4E53-BACB-9C329ACB9CA1}" destId="{69970923-952F-4C4D-A7AC-953F6E3FF23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1A252E-F073-4CA0-A8E0-4A75C10413DB}"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EB867981-275A-4E92-87B5-0734F473B7C5}">
      <dgm:prSet/>
      <dgm:spPr>
        <a:solidFill>
          <a:srgbClr val="F78D28"/>
        </a:solidFill>
      </dgm:spPr>
      <dgm:t>
        <a:bodyPr/>
        <a:lstStyle/>
        <a:p>
          <a:pPr rtl="0"/>
          <a:r>
            <a:t>Перед країнами постали серйозні виклики, пов'язані з формуванням структури, фінансуванням, укомплектуванням персоналом та роботою ефективних органів нагляду за аудиторською діяльністю.  Орган повинен бути:</a:t>
          </a:r>
        </a:p>
      </dgm:t>
    </dgm:pt>
    <dgm:pt modelId="{ADDA245D-3A93-4A94-936B-E958C7B4FFBB}" type="parTrans" cxnId="{C8EFB627-2C57-4F86-9616-95D91DD964F2}">
      <dgm:prSet/>
      <dgm:spPr/>
      <dgm:t>
        <a:bodyPr/>
        <a:lstStyle/>
        <a:p>
          <a:endParaRPr lang="en-US"/>
        </a:p>
      </dgm:t>
    </dgm:pt>
    <dgm:pt modelId="{BE4766BF-2F9E-40E0-9A02-9C00557B6A43}" type="sibTrans" cxnId="{C8EFB627-2C57-4F86-9616-95D91DD964F2}">
      <dgm:prSet/>
      <dgm:spPr/>
      <dgm:t>
        <a:bodyPr/>
        <a:lstStyle/>
        <a:p>
          <a:endParaRPr lang="en-US"/>
        </a:p>
      </dgm:t>
    </dgm:pt>
    <dgm:pt modelId="{5EF8FD73-AADB-4F4C-8327-C85B8F2DEAD6}">
      <dgm:prSet/>
      <dgm:spPr/>
      <dgm:t>
        <a:bodyPr/>
        <a:lstStyle/>
        <a:p>
          <a:pPr rtl="0"/>
          <a:r>
            <a:t>Незалежним від представників професії, але наділеним їхнім досвідом та професійними знаннями</a:t>
          </a:r>
        </a:p>
      </dgm:t>
    </dgm:pt>
    <dgm:pt modelId="{947EED24-1C89-4D94-A24B-2268CCD02AAB}" type="parTrans" cxnId="{C68D6FC4-378A-4F35-B8D4-3DFA7CDFFF5F}">
      <dgm:prSet/>
      <dgm:spPr/>
      <dgm:t>
        <a:bodyPr/>
        <a:lstStyle/>
        <a:p>
          <a:endParaRPr lang="en-US"/>
        </a:p>
      </dgm:t>
    </dgm:pt>
    <dgm:pt modelId="{FDD9E6AF-3070-417E-A0C9-613CD5A79545}" type="sibTrans" cxnId="{C68D6FC4-378A-4F35-B8D4-3DFA7CDFFF5F}">
      <dgm:prSet/>
      <dgm:spPr/>
      <dgm:t>
        <a:bodyPr/>
        <a:lstStyle/>
        <a:p>
          <a:endParaRPr lang="en-US"/>
        </a:p>
      </dgm:t>
    </dgm:pt>
    <dgm:pt modelId="{DCEE9077-D2F9-4409-9D17-B994D54B684A}">
      <dgm:prSet/>
      <dgm:spPr/>
      <dgm:t>
        <a:bodyPr/>
        <a:lstStyle/>
        <a:p>
          <a:pPr rtl="0"/>
          <a:r>
            <a:t>Суворим при притягненні аудиторів до відповідальності, але водночас гнучким у розумінні ролі професійного судження аудитора та обмежень, пов’язаних із проведенням планових аудиторських перевірок підприємств</a:t>
          </a:r>
        </a:p>
      </dgm:t>
    </dgm:pt>
    <dgm:pt modelId="{6099A784-10F2-48D1-9B35-518B577ECF4C}" type="parTrans" cxnId="{D2CFE5E5-1B39-49EE-AE14-16F3E8499AF7}">
      <dgm:prSet/>
      <dgm:spPr/>
      <dgm:t>
        <a:bodyPr/>
        <a:lstStyle/>
        <a:p>
          <a:endParaRPr lang="en-US"/>
        </a:p>
      </dgm:t>
    </dgm:pt>
    <dgm:pt modelId="{85913415-FD59-417A-8839-573700D1C899}" type="sibTrans" cxnId="{D2CFE5E5-1B39-49EE-AE14-16F3E8499AF7}">
      <dgm:prSet/>
      <dgm:spPr/>
      <dgm:t>
        <a:bodyPr/>
        <a:lstStyle/>
        <a:p>
          <a:endParaRPr lang="en-US"/>
        </a:p>
      </dgm:t>
    </dgm:pt>
    <dgm:pt modelId="{78D8E9F1-812A-4B3A-A69B-A560EA4755EA}">
      <dgm:prSet/>
      <dgm:spPr/>
      <dgm:t>
        <a:bodyPr/>
        <a:lstStyle/>
        <a:p>
          <a:pPr rtl="0"/>
          <a:r>
            <a:t>Спеціалізованим та цілеспрямованим, але водночас інформованим і чуттєвим до мінливих потреб широкої спільноти користувачів фінансової інформації та інших зацікавлених осіб, у тому числі інвесторів, кредиторів, регуляторів, членів органів управління компаній, фінансових аналітиків та інших осіб</a:t>
          </a:r>
        </a:p>
      </dgm:t>
    </dgm:pt>
    <dgm:pt modelId="{BF7E4BE1-95B9-4F5C-90F0-97F3565715A7}" type="parTrans" cxnId="{CE55BF0B-A86A-4259-842A-EC8A6963608A}">
      <dgm:prSet/>
      <dgm:spPr/>
      <dgm:t>
        <a:bodyPr/>
        <a:lstStyle/>
        <a:p>
          <a:endParaRPr lang="en-US"/>
        </a:p>
      </dgm:t>
    </dgm:pt>
    <dgm:pt modelId="{872BF260-94CD-434B-8655-EE2CBC79A031}" type="sibTrans" cxnId="{CE55BF0B-A86A-4259-842A-EC8A6963608A}">
      <dgm:prSet/>
      <dgm:spPr/>
      <dgm:t>
        <a:bodyPr/>
        <a:lstStyle/>
        <a:p>
          <a:endParaRPr lang="en-US"/>
        </a:p>
      </dgm:t>
    </dgm:pt>
    <dgm:pt modelId="{63AB7B66-BE95-48CD-BEFB-43C1573F3E02}" type="pres">
      <dgm:prSet presAssocID="{4A1A252E-F073-4CA0-A8E0-4A75C10413DB}" presName="Name0" presStyleCnt="0">
        <dgm:presLayoutVars>
          <dgm:dir/>
          <dgm:animLvl val="lvl"/>
          <dgm:resizeHandles val="exact"/>
        </dgm:presLayoutVars>
      </dgm:prSet>
      <dgm:spPr/>
    </dgm:pt>
    <dgm:pt modelId="{4D3EC85F-E5EB-4D03-B4C1-B524E3C1F0A3}" type="pres">
      <dgm:prSet presAssocID="{EB867981-275A-4E92-87B5-0734F473B7C5}" presName="linNode" presStyleCnt="0"/>
      <dgm:spPr/>
    </dgm:pt>
    <dgm:pt modelId="{C0CA31A4-F2B2-42A0-ABD3-190283CF281E}" type="pres">
      <dgm:prSet presAssocID="{EB867981-275A-4E92-87B5-0734F473B7C5}" presName="parentText" presStyleLbl="node1" presStyleIdx="0" presStyleCnt="1">
        <dgm:presLayoutVars>
          <dgm:chMax val="1"/>
          <dgm:bulletEnabled val="1"/>
        </dgm:presLayoutVars>
      </dgm:prSet>
      <dgm:spPr/>
    </dgm:pt>
    <dgm:pt modelId="{51DD5DC8-5A25-4A32-9DB9-C92BED1F8F95}" type="pres">
      <dgm:prSet presAssocID="{EB867981-275A-4E92-87B5-0734F473B7C5}" presName="descendantText" presStyleLbl="alignAccFollowNode1" presStyleIdx="0" presStyleCnt="1">
        <dgm:presLayoutVars>
          <dgm:bulletEnabled val="1"/>
        </dgm:presLayoutVars>
      </dgm:prSet>
      <dgm:spPr/>
    </dgm:pt>
  </dgm:ptLst>
  <dgm:cxnLst>
    <dgm:cxn modelId="{CE55BF0B-A86A-4259-842A-EC8A6963608A}" srcId="{EB867981-275A-4E92-87B5-0734F473B7C5}" destId="{78D8E9F1-812A-4B3A-A69B-A560EA4755EA}" srcOrd="2" destOrd="0" parTransId="{BF7E4BE1-95B9-4F5C-90F0-97F3565715A7}" sibTransId="{872BF260-94CD-434B-8655-EE2CBC79A031}"/>
    <dgm:cxn modelId="{C8EFB627-2C57-4F86-9616-95D91DD964F2}" srcId="{4A1A252E-F073-4CA0-A8E0-4A75C10413DB}" destId="{EB867981-275A-4E92-87B5-0734F473B7C5}" srcOrd="0" destOrd="0" parTransId="{ADDA245D-3A93-4A94-936B-E958C7B4FFBB}" sibTransId="{BE4766BF-2F9E-40E0-9A02-9C00557B6A43}"/>
    <dgm:cxn modelId="{7C3C8535-B0AC-4DF8-9437-C76B6CD7E19D}" type="presOf" srcId="{5EF8FD73-AADB-4F4C-8327-C85B8F2DEAD6}" destId="{51DD5DC8-5A25-4A32-9DB9-C92BED1F8F95}" srcOrd="0" destOrd="0" presId="urn:microsoft.com/office/officeart/2005/8/layout/vList5"/>
    <dgm:cxn modelId="{CC4C115D-128C-4C09-8380-40A4C4F0E71B}" type="presOf" srcId="{78D8E9F1-812A-4B3A-A69B-A560EA4755EA}" destId="{51DD5DC8-5A25-4A32-9DB9-C92BED1F8F95}" srcOrd="0" destOrd="2" presId="urn:microsoft.com/office/officeart/2005/8/layout/vList5"/>
    <dgm:cxn modelId="{9CAD7743-6455-4F70-A1B5-A4936A37B5E3}" type="presOf" srcId="{DCEE9077-D2F9-4409-9D17-B994D54B684A}" destId="{51DD5DC8-5A25-4A32-9DB9-C92BED1F8F95}" srcOrd="0" destOrd="1" presId="urn:microsoft.com/office/officeart/2005/8/layout/vList5"/>
    <dgm:cxn modelId="{AA5D1E65-2E21-4C94-81DD-6730CBEC05A2}" type="presOf" srcId="{4A1A252E-F073-4CA0-A8E0-4A75C10413DB}" destId="{63AB7B66-BE95-48CD-BEFB-43C1573F3E02}" srcOrd="0" destOrd="0" presId="urn:microsoft.com/office/officeart/2005/8/layout/vList5"/>
    <dgm:cxn modelId="{CDA9BB7B-4E8B-446E-A469-9F139766504B}" type="presOf" srcId="{EB867981-275A-4E92-87B5-0734F473B7C5}" destId="{C0CA31A4-F2B2-42A0-ABD3-190283CF281E}" srcOrd="0" destOrd="0" presId="urn:microsoft.com/office/officeart/2005/8/layout/vList5"/>
    <dgm:cxn modelId="{C68D6FC4-378A-4F35-B8D4-3DFA7CDFFF5F}" srcId="{EB867981-275A-4E92-87B5-0734F473B7C5}" destId="{5EF8FD73-AADB-4F4C-8327-C85B8F2DEAD6}" srcOrd="0" destOrd="0" parTransId="{947EED24-1C89-4D94-A24B-2268CCD02AAB}" sibTransId="{FDD9E6AF-3070-417E-A0C9-613CD5A79545}"/>
    <dgm:cxn modelId="{D2CFE5E5-1B39-49EE-AE14-16F3E8499AF7}" srcId="{EB867981-275A-4E92-87B5-0734F473B7C5}" destId="{DCEE9077-D2F9-4409-9D17-B994D54B684A}" srcOrd="1" destOrd="0" parTransId="{6099A784-10F2-48D1-9B35-518B577ECF4C}" sibTransId="{85913415-FD59-417A-8839-573700D1C899}"/>
    <dgm:cxn modelId="{249989C3-7520-48D4-BAF9-273CC4B699F6}" type="presParOf" srcId="{63AB7B66-BE95-48CD-BEFB-43C1573F3E02}" destId="{4D3EC85F-E5EB-4D03-B4C1-B524E3C1F0A3}" srcOrd="0" destOrd="0" presId="urn:microsoft.com/office/officeart/2005/8/layout/vList5"/>
    <dgm:cxn modelId="{A0906FA7-CED8-4880-BAC4-E5DE92DE2EAE}" type="presParOf" srcId="{4D3EC85F-E5EB-4D03-B4C1-B524E3C1F0A3}" destId="{C0CA31A4-F2B2-42A0-ABD3-190283CF281E}" srcOrd="0" destOrd="0" presId="urn:microsoft.com/office/officeart/2005/8/layout/vList5"/>
    <dgm:cxn modelId="{3B8A40A0-D09F-445C-B39F-12689A6484D2}" type="presParOf" srcId="{4D3EC85F-E5EB-4D03-B4C1-B524E3C1F0A3}" destId="{51DD5DC8-5A25-4A32-9DB9-C92BED1F8F9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2490663-E1DB-4ADD-9E6D-D987EA7C25E1}"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2F58D430-67F8-444C-895A-25FBC894A2E8}">
      <dgm:prSet/>
      <dgm:spPr>
        <a:solidFill>
          <a:srgbClr val="F78D28"/>
        </a:solidFill>
      </dgm:spPr>
      <dgm:t>
        <a:bodyPr/>
        <a:lstStyle/>
        <a:p>
          <a:pPr algn="ctr" rtl="0"/>
          <a:r>
            <a:rPr lang="en-US" u="sng" dirty="0"/>
            <a:t>КВАЛІФІКАЦІЯ</a:t>
          </a:r>
          <a:endParaRPr lang="uk-UA" dirty="0"/>
        </a:p>
      </dgm:t>
    </dgm:pt>
    <dgm:pt modelId="{4EFE0800-7E11-43AD-A612-B8CA630C01AA}" type="parTrans" cxnId="{DE219D9E-5893-4F3C-8971-4D94E11680C2}">
      <dgm:prSet/>
      <dgm:spPr/>
      <dgm:t>
        <a:bodyPr/>
        <a:lstStyle/>
        <a:p>
          <a:endParaRPr lang="en-US"/>
        </a:p>
      </dgm:t>
    </dgm:pt>
    <dgm:pt modelId="{2B656C96-1C24-4FB0-A91F-E7F243A9AA5D}" type="sibTrans" cxnId="{DE219D9E-5893-4F3C-8971-4D94E11680C2}">
      <dgm:prSet/>
      <dgm:spPr/>
      <dgm:t>
        <a:bodyPr/>
        <a:lstStyle/>
        <a:p>
          <a:endParaRPr lang="en-US"/>
        </a:p>
      </dgm:t>
    </dgm:pt>
    <dgm:pt modelId="{D260766E-4B29-4CDF-A099-036054CCB1C4}">
      <dgm:prSet/>
      <dgm:spPr/>
      <dgm:t>
        <a:bodyPr/>
        <a:lstStyle/>
        <a:p>
          <a:pPr rtl="0"/>
          <a:r>
            <a:rPr lang="en-US" b="0" dirty="0"/>
            <a:t>Аудит – це високотехнічна галузь, і більшістю знань та досвіду володіють представники професії </a:t>
          </a:r>
        </a:p>
      </dgm:t>
    </dgm:pt>
    <dgm:pt modelId="{E6154376-E8A1-4148-B5A9-B24DCFD0B5E8}" type="parTrans" cxnId="{D9505ED6-C316-4A58-920B-FDC054D7F1A5}">
      <dgm:prSet/>
      <dgm:spPr/>
      <dgm:t>
        <a:bodyPr/>
        <a:lstStyle/>
        <a:p>
          <a:endParaRPr lang="en-US"/>
        </a:p>
      </dgm:t>
    </dgm:pt>
    <dgm:pt modelId="{6DF8E249-246A-4BD2-A484-76DED5BCE8A2}" type="sibTrans" cxnId="{D9505ED6-C316-4A58-920B-FDC054D7F1A5}">
      <dgm:prSet/>
      <dgm:spPr/>
      <dgm:t>
        <a:bodyPr/>
        <a:lstStyle/>
        <a:p>
          <a:endParaRPr lang="en-US"/>
        </a:p>
      </dgm:t>
    </dgm:pt>
    <dgm:pt modelId="{302BB4B6-A8B5-4309-8CE2-C57EF54425C1}">
      <dgm:prSet/>
      <dgm:spPr>
        <a:solidFill>
          <a:srgbClr val="F78D28"/>
        </a:solidFill>
      </dgm:spPr>
      <dgm:t>
        <a:bodyPr/>
        <a:lstStyle/>
        <a:p>
          <a:pPr algn="ctr" rtl="0"/>
          <a:r>
            <a:rPr lang="en-US" u="sng" dirty="0"/>
            <a:t>НЕЗАЛЕЖНІСТЬ</a:t>
          </a:r>
          <a:endParaRPr lang="uk-UA" dirty="0"/>
        </a:p>
      </dgm:t>
    </dgm:pt>
    <dgm:pt modelId="{18A44F99-A7E6-4FF3-8FD0-DFCA105CDD02}" type="parTrans" cxnId="{3B52B724-5DA0-481D-9678-034B4C773478}">
      <dgm:prSet/>
      <dgm:spPr/>
      <dgm:t>
        <a:bodyPr/>
        <a:lstStyle/>
        <a:p>
          <a:endParaRPr lang="en-US"/>
        </a:p>
      </dgm:t>
    </dgm:pt>
    <dgm:pt modelId="{786E99DE-9717-43F1-9187-F8059E8B7768}" type="sibTrans" cxnId="{3B52B724-5DA0-481D-9678-034B4C773478}">
      <dgm:prSet/>
      <dgm:spPr/>
      <dgm:t>
        <a:bodyPr/>
        <a:lstStyle/>
        <a:p>
          <a:endParaRPr lang="en-US"/>
        </a:p>
      </dgm:t>
    </dgm:pt>
    <dgm:pt modelId="{40F03073-8E8B-45DA-B95D-8BFC80679B74}">
      <dgm:prSet/>
      <dgm:spPr/>
      <dgm:t>
        <a:bodyPr/>
        <a:lstStyle/>
        <a:p>
          <a:pPr rtl="0"/>
          <a:r>
            <a:t>Потрібен сторонній та незалежний орган для нагляду за аудиторськими організаціями, але якщо у цього органу відсутня належна кваліфікація, він може давати неправильні настанови представникам професії  </a:t>
          </a:r>
        </a:p>
      </dgm:t>
    </dgm:pt>
    <dgm:pt modelId="{C1A4AC06-D095-4735-B9C0-C554324F252D}" type="parTrans" cxnId="{1D67BD64-32B6-4A6C-9C81-F0DA997069EE}">
      <dgm:prSet/>
      <dgm:spPr/>
      <dgm:t>
        <a:bodyPr/>
        <a:lstStyle/>
        <a:p>
          <a:endParaRPr lang="en-US"/>
        </a:p>
      </dgm:t>
    </dgm:pt>
    <dgm:pt modelId="{5D0115EB-E0AF-43AC-923A-00F9FB215010}" type="sibTrans" cxnId="{1D67BD64-32B6-4A6C-9C81-F0DA997069EE}">
      <dgm:prSet/>
      <dgm:spPr/>
      <dgm:t>
        <a:bodyPr/>
        <a:lstStyle/>
        <a:p>
          <a:endParaRPr lang="en-US"/>
        </a:p>
      </dgm:t>
    </dgm:pt>
    <dgm:pt modelId="{9782A7B3-7145-4506-B379-E3E60941CA87}" type="pres">
      <dgm:prSet presAssocID="{A2490663-E1DB-4ADD-9E6D-D987EA7C25E1}" presName="linear" presStyleCnt="0">
        <dgm:presLayoutVars>
          <dgm:animLvl val="lvl"/>
          <dgm:resizeHandles val="exact"/>
        </dgm:presLayoutVars>
      </dgm:prSet>
      <dgm:spPr/>
    </dgm:pt>
    <dgm:pt modelId="{FA2D31D4-5250-4402-AD77-EAFEE9B5755A}" type="pres">
      <dgm:prSet presAssocID="{2F58D430-67F8-444C-895A-25FBC894A2E8}" presName="parentText" presStyleLbl="node1" presStyleIdx="0" presStyleCnt="2">
        <dgm:presLayoutVars>
          <dgm:chMax val="0"/>
          <dgm:bulletEnabled val="1"/>
        </dgm:presLayoutVars>
      </dgm:prSet>
      <dgm:spPr/>
    </dgm:pt>
    <dgm:pt modelId="{DD3DD503-8E31-4232-A0E3-DADA36E2B3A0}" type="pres">
      <dgm:prSet presAssocID="{2F58D430-67F8-444C-895A-25FBC894A2E8}" presName="childText" presStyleLbl="revTx" presStyleIdx="0" presStyleCnt="2">
        <dgm:presLayoutVars>
          <dgm:bulletEnabled val="1"/>
        </dgm:presLayoutVars>
      </dgm:prSet>
      <dgm:spPr/>
    </dgm:pt>
    <dgm:pt modelId="{9877AE24-836C-443A-895C-A92AB7EB9481}" type="pres">
      <dgm:prSet presAssocID="{302BB4B6-A8B5-4309-8CE2-C57EF54425C1}" presName="parentText" presStyleLbl="node1" presStyleIdx="1" presStyleCnt="2">
        <dgm:presLayoutVars>
          <dgm:chMax val="0"/>
          <dgm:bulletEnabled val="1"/>
        </dgm:presLayoutVars>
      </dgm:prSet>
      <dgm:spPr/>
    </dgm:pt>
    <dgm:pt modelId="{0624515B-C393-4DB0-B8CC-088E802FED84}" type="pres">
      <dgm:prSet presAssocID="{302BB4B6-A8B5-4309-8CE2-C57EF54425C1}" presName="childText" presStyleLbl="revTx" presStyleIdx="1" presStyleCnt="2">
        <dgm:presLayoutVars>
          <dgm:bulletEnabled val="1"/>
        </dgm:presLayoutVars>
      </dgm:prSet>
      <dgm:spPr/>
    </dgm:pt>
  </dgm:ptLst>
  <dgm:cxnLst>
    <dgm:cxn modelId="{3B52B724-5DA0-481D-9678-034B4C773478}" srcId="{A2490663-E1DB-4ADD-9E6D-D987EA7C25E1}" destId="{302BB4B6-A8B5-4309-8CE2-C57EF54425C1}" srcOrd="1" destOrd="0" parTransId="{18A44F99-A7E6-4FF3-8FD0-DFCA105CDD02}" sibTransId="{786E99DE-9717-43F1-9187-F8059E8B7768}"/>
    <dgm:cxn modelId="{1D67BD64-32B6-4A6C-9C81-F0DA997069EE}" srcId="{302BB4B6-A8B5-4309-8CE2-C57EF54425C1}" destId="{40F03073-8E8B-45DA-B95D-8BFC80679B74}" srcOrd="0" destOrd="0" parTransId="{C1A4AC06-D095-4735-B9C0-C554324F252D}" sibTransId="{5D0115EB-E0AF-43AC-923A-00F9FB215010}"/>
    <dgm:cxn modelId="{DE219D9E-5893-4F3C-8971-4D94E11680C2}" srcId="{A2490663-E1DB-4ADD-9E6D-D987EA7C25E1}" destId="{2F58D430-67F8-444C-895A-25FBC894A2E8}" srcOrd="0" destOrd="0" parTransId="{4EFE0800-7E11-43AD-A612-B8CA630C01AA}" sibTransId="{2B656C96-1C24-4FB0-A91F-E7F243A9AA5D}"/>
    <dgm:cxn modelId="{73643BAC-5EBE-4678-93C6-70E19D9B7C69}" type="presOf" srcId="{A2490663-E1DB-4ADD-9E6D-D987EA7C25E1}" destId="{9782A7B3-7145-4506-B379-E3E60941CA87}" srcOrd="0" destOrd="0" presId="urn:microsoft.com/office/officeart/2005/8/layout/vList2"/>
    <dgm:cxn modelId="{6164C6C6-B305-40DF-82AB-11D4B7B6B886}" type="presOf" srcId="{D260766E-4B29-4CDF-A099-036054CCB1C4}" destId="{DD3DD503-8E31-4232-A0E3-DADA36E2B3A0}" srcOrd="0" destOrd="0" presId="urn:microsoft.com/office/officeart/2005/8/layout/vList2"/>
    <dgm:cxn modelId="{D9505ED6-C316-4A58-920B-FDC054D7F1A5}" srcId="{2F58D430-67F8-444C-895A-25FBC894A2E8}" destId="{D260766E-4B29-4CDF-A099-036054CCB1C4}" srcOrd="0" destOrd="0" parTransId="{E6154376-E8A1-4148-B5A9-B24DCFD0B5E8}" sibTransId="{6DF8E249-246A-4BD2-A484-76DED5BCE8A2}"/>
    <dgm:cxn modelId="{08A1D4D7-50BD-47C3-8613-5780F40DED37}" type="presOf" srcId="{2F58D430-67F8-444C-895A-25FBC894A2E8}" destId="{FA2D31D4-5250-4402-AD77-EAFEE9B5755A}" srcOrd="0" destOrd="0" presId="urn:microsoft.com/office/officeart/2005/8/layout/vList2"/>
    <dgm:cxn modelId="{818D0AE7-165E-4BED-B460-A8F159F377B2}" type="presOf" srcId="{40F03073-8E8B-45DA-B95D-8BFC80679B74}" destId="{0624515B-C393-4DB0-B8CC-088E802FED84}" srcOrd="0" destOrd="0" presId="urn:microsoft.com/office/officeart/2005/8/layout/vList2"/>
    <dgm:cxn modelId="{C86A20F2-4984-4037-8F57-BECBF1B6D7AD}" type="presOf" srcId="{302BB4B6-A8B5-4309-8CE2-C57EF54425C1}" destId="{9877AE24-836C-443A-895C-A92AB7EB9481}" srcOrd="0" destOrd="0" presId="urn:microsoft.com/office/officeart/2005/8/layout/vList2"/>
    <dgm:cxn modelId="{346D6E67-F872-4DA4-9103-3A1ECFA379DA}" type="presParOf" srcId="{9782A7B3-7145-4506-B379-E3E60941CA87}" destId="{FA2D31D4-5250-4402-AD77-EAFEE9B5755A}" srcOrd="0" destOrd="0" presId="urn:microsoft.com/office/officeart/2005/8/layout/vList2"/>
    <dgm:cxn modelId="{47393C2F-91F2-405C-9BD5-859C5B908191}" type="presParOf" srcId="{9782A7B3-7145-4506-B379-E3E60941CA87}" destId="{DD3DD503-8E31-4232-A0E3-DADA36E2B3A0}" srcOrd="1" destOrd="0" presId="urn:microsoft.com/office/officeart/2005/8/layout/vList2"/>
    <dgm:cxn modelId="{E05D160D-5CC6-4793-A84B-31A524A2F44D}" type="presParOf" srcId="{9782A7B3-7145-4506-B379-E3E60941CA87}" destId="{9877AE24-836C-443A-895C-A92AB7EB9481}" srcOrd="2" destOrd="0" presId="urn:microsoft.com/office/officeart/2005/8/layout/vList2"/>
    <dgm:cxn modelId="{9671700E-2F3F-4373-B99D-23AB0A20CE85}" type="presParOf" srcId="{9782A7B3-7145-4506-B379-E3E60941CA87}" destId="{0624515B-C393-4DB0-B8CC-088E802FED8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D6578B1-E1B3-4FF4-AE85-9A58BE88584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F6521E99-0DEF-4B6B-A6E0-11E834F79BDE}">
      <dgm:prSet custT="1"/>
      <dgm:spPr>
        <a:solidFill>
          <a:srgbClr val="F78D28"/>
        </a:solidFill>
      </dgm:spPr>
      <dgm:t>
        <a:bodyPr/>
        <a:lstStyle/>
        <a:p>
          <a:pPr rtl="0"/>
          <a:r>
            <a:rPr lang="en-US" sz="2400" dirty="0"/>
            <a:t>ОСН може створювати </a:t>
          </a:r>
          <a:r>
            <a:rPr lang="en-US" sz="2400" b="1" dirty="0"/>
            <a:t>Консультативні комітети</a:t>
          </a:r>
          <a:r>
            <a:rPr lang="en-US" sz="2400" dirty="0"/>
            <a:t> або для досягнення якихось конкретних тимчасових цілей, або для роботи на постійній основі задля забезпечення прийняття належним чином інформованих рішень.  Використання таких комітетів також може підвищити обізнаність зацікавлених осіб та надавати їм більше підтримки.  Консультації повинні проводитися відкрито та прозоро, щоб гарантувати відсутність самої тільки видимості незалежності Ради.  Такі органи можуть складатися з:</a:t>
          </a:r>
        </a:p>
        <a:p>
          <a:pPr rtl="0"/>
          <a:r>
            <a:rPr lang="en-US" sz="2400" dirty="0"/>
            <a:t>  &gt; Представників професії </a:t>
          </a:r>
        </a:p>
        <a:p>
          <a:pPr rtl="0"/>
          <a:r>
            <a:rPr lang="en-US" sz="2400" dirty="0"/>
            <a:t>  &gt; Великих або інституційних інвесторів</a:t>
          </a:r>
        </a:p>
        <a:p>
          <a:pPr rtl="0"/>
          <a:r>
            <a:rPr lang="en-US" sz="2400" dirty="0"/>
            <a:t>  &gt; Провідних вчених </a:t>
          </a:r>
        </a:p>
        <a:p>
          <a:pPr rtl="0"/>
          <a:r>
            <a:rPr lang="en-US" sz="2400" dirty="0"/>
            <a:t>  &gt; Фінансових журналістів</a:t>
          </a:r>
          <a:endParaRPr lang="uk-UA" sz="2200" dirty="0"/>
        </a:p>
      </dgm:t>
    </dgm:pt>
    <dgm:pt modelId="{2CCE3144-5A3E-473D-AA0A-028D3F12979E}" type="parTrans" cxnId="{AF029E81-1505-42CD-8A16-41F8F3D47EAE}">
      <dgm:prSet/>
      <dgm:spPr/>
      <dgm:t>
        <a:bodyPr/>
        <a:lstStyle/>
        <a:p>
          <a:endParaRPr lang="en-US"/>
        </a:p>
      </dgm:t>
    </dgm:pt>
    <dgm:pt modelId="{B9C15BE7-E84C-4055-BADB-D92AD2C5B1F2}" type="sibTrans" cxnId="{AF029E81-1505-42CD-8A16-41F8F3D47EAE}">
      <dgm:prSet/>
      <dgm:spPr/>
      <dgm:t>
        <a:bodyPr/>
        <a:lstStyle/>
        <a:p>
          <a:endParaRPr lang="en-US"/>
        </a:p>
      </dgm:t>
    </dgm:pt>
    <dgm:pt modelId="{E8D7EAFD-FE67-46A8-A7BC-7071A660FEAB}" type="pres">
      <dgm:prSet presAssocID="{0D6578B1-E1B3-4FF4-AE85-9A58BE885847}" presName="linear" presStyleCnt="0">
        <dgm:presLayoutVars>
          <dgm:animLvl val="lvl"/>
          <dgm:resizeHandles val="exact"/>
        </dgm:presLayoutVars>
      </dgm:prSet>
      <dgm:spPr/>
    </dgm:pt>
    <dgm:pt modelId="{311FE39F-7543-441A-9CD3-2889736CF76D}" type="pres">
      <dgm:prSet presAssocID="{F6521E99-0DEF-4B6B-A6E0-11E834F79BDE}" presName="parentText" presStyleLbl="node1" presStyleIdx="0" presStyleCnt="1" custScaleY="539357">
        <dgm:presLayoutVars>
          <dgm:chMax val="0"/>
          <dgm:bulletEnabled val="1"/>
        </dgm:presLayoutVars>
      </dgm:prSet>
      <dgm:spPr/>
    </dgm:pt>
  </dgm:ptLst>
  <dgm:cxnLst>
    <dgm:cxn modelId="{9A595B5C-CDF0-4363-98E2-77C3C5DE02DF}" type="presOf" srcId="{0D6578B1-E1B3-4FF4-AE85-9A58BE885847}" destId="{E8D7EAFD-FE67-46A8-A7BC-7071A660FEAB}" srcOrd="0" destOrd="0" presId="urn:microsoft.com/office/officeart/2005/8/layout/vList2"/>
    <dgm:cxn modelId="{22F5EB43-2E35-47BD-BCDF-F878FDF2B250}" type="presOf" srcId="{F6521E99-0DEF-4B6B-A6E0-11E834F79BDE}" destId="{311FE39F-7543-441A-9CD3-2889736CF76D}" srcOrd="0" destOrd="0" presId="urn:microsoft.com/office/officeart/2005/8/layout/vList2"/>
    <dgm:cxn modelId="{AF029E81-1505-42CD-8A16-41F8F3D47EAE}" srcId="{0D6578B1-E1B3-4FF4-AE85-9A58BE885847}" destId="{F6521E99-0DEF-4B6B-A6E0-11E834F79BDE}" srcOrd="0" destOrd="0" parTransId="{2CCE3144-5A3E-473D-AA0A-028D3F12979E}" sibTransId="{B9C15BE7-E84C-4055-BADB-D92AD2C5B1F2}"/>
    <dgm:cxn modelId="{8A8936CF-E1EF-4408-A44C-B4CAB67B6F50}" type="presParOf" srcId="{E8D7EAFD-FE67-46A8-A7BC-7071A660FEAB}" destId="{311FE39F-7543-441A-9CD3-2889736CF76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2DCA8E-0474-4637-8D51-4AD9CEAC8B91}">
      <dsp:nvSpPr>
        <dsp:cNvPr id="0" name=""/>
        <dsp:cNvSpPr/>
      </dsp:nvSpPr>
      <dsp:spPr>
        <a:xfrm>
          <a:off x="0" y="0"/>
          <a:ext cx="11572875" cy="1463040"/>
        </a:xfrm>
        <a:prstGeom prst="rect">
          <a:avLst/>
        </a:prstGeom>
        <a:solidFill>
          <a:srgbClr val="F78D28"/>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sz="2900" kern="1200"/>
            <a:t>Створення механізмів моніторингу та покращення якості аудиторських послуг – належні стимули для заохочення до покращення якості та достовірності корпоративної звітності</a:t>
          </a:r>
        </a:p>
      </dsp:txBody>
      <dsp:txXfrm>
        <a:off x="0" y="0"/>
        <a:ext cx="11572875" cy="1463040"/>
      </dsp:txXfrm>
    </dsp:sp>
    <dsp:sp modelId="{4FB0B0E3-6B74-456F-A0DD-78B26042902B}">
      <dsp:nvSpPr>
        <dsp:cNvPr id="0" name=""/>
        <dsp:cNvSpPr/>
      </dsp:nvSpPr>
      <dsp:spPr>
        <a:xfrm>
          <a:off x="5650" y="1463040"/>
          <a:ext cx="3853857" cy="3072384"/>
        </a:xfrm>
        <a:prstGeom prst="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sz="2100" kern="1200"/>
            <a:t>Органам державної влади може бракувати спроможності та ресурсів для безпосереднього моніторингу якості корпоративної фінансової звітності </a:t>
          </a:r>
        </a:p>
      </dsp:txBody>
      <dsp:txXfrm>
        <a:off x="5650" y="1463040"/>
        <a:ext cx="3853857" cy="3072384"/>
      </dsp:txXfrm>
    </dsp:sp>
    <dsp:sp modelId="{4A2596AD-70AC-4E03-B4CE-056134A6DB04}">
      <dsp:nvSpPr>
        <dsp:cNvPr id="0" name=""/>
        <dsp:cNvSpPr/>
      </dsp:nvSpPr>
      <dsp:spPr>
        <a:xfrm>
          <a:off x="3859508" y="1463040"/>
          <a:ext cx="3853857" cy="3072384"/>
        </a:xfrm>
        <a:prstGeom prst="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sz="2100" kern="1200"/>
            <a:t>Приватні монітори корпоративної звітності (аналітики, рейтингові агентства, фінансові журналісти, інституційні інвестори) можуть бути відсутні, недостатньо розвинуті (підготовлені) або незабезпечені належними інструментами</a:t>
          </a:r>
        </a:p>
      </dsp:txBody>
      <dsp:txXfrm>
        <a:off x="3859508" y="1463040"/>
        <a:ext cx="3853857" cy="3072384"/>
      </dsp:txXfrm>
    </dsp:sp>
    <dsp:sp modelId="{515D8653-7B2A-4A9D-84D9-CA614E5412FD}">
      <dsp:nvSpPr>
        <dsp:cNvPr id="0" name=""/>
        <dsp:cNvSpPr/>
      </dsp:nvSpPr>
      <dsp:spPr>
        <a:xfrm>
          <a:off x="7713366" y="1463040"/>
          <a:ext cx="3853857" cy="3072384"/>
        </a:xfrm>
        <a:prstGeom prst="rect">
          <a:avLst/>
        </a:prstGeom>
        <a:solidFill>
          <a:srgbClr val="FF66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sz="2100" kern="1200"/>
            <a:t>У багатьох країнах з перехідною економікою та середнім рівнем розвитку експертними знаннями у сфері бухгалтерського обліку переважно володіють місцеві аудиторські організації, у тому числі місцеві філії міжнародних мережевих фірм</a:t>
          </a:r>
        </a:p>
      </dsp:txBody>
      <dsp:txXfrm>
        <a:off x="7713366" y="1463040"/>
        <a:ext cx="3853857" cy="3072384"/>
      </dsp:txXfrm>
    </dsp:sp>
    <dsp:sp modelId="{141A9855-DEB1-4938-8EFA-735CA9D66243}">
      <dsp:nvSpPr>
        <dsp:cNvPr id="0" name=""/>
        <dsp:cNvSpPr/>
      </dsp:nvSpPr>
      <dsp:spPr>
        <a:xfrm>
          <a:off x="0" y="4535424"/>
          <a:ext cx="11572875" cy="341376"/>
        </a:xfrm>
        <a:prstGeom prst="rect">
          <a:avLst/>
        </a:prstGeom>
        <a:solidFill>
          <a:srgbClr val="FF6600"/>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9F0D1-3DC5-4036-8FCD-F16842FFD884}">
      <dsp:nvSpPr>
        <dsp:cNvPr id="0" name=""/>
        <dsp:cNvSpPr/>
      </dsp:nvSpPr>
      <dsp:spPr>
        <a:xfrm>
          <a:off x="0" y="2446"/>
          <a:ext cx="10515600" cy="1172442"/>
        </a:xfrm>
        <a:prstGeom prst="roundRect">
          <a:avLst/>
        </a:prstGeom>
        <a:solidFill>
          <a:srgbClr val="F78D2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Щоб бути ефективною, кожна регуляторна система повинна мати механізм забезпечення виконання шляхом застосування заходів примусового впливу, який може передбачати застосування серйозних санкцій за недотримання нормативних вимог, і це, звичайно ж, рівною мірою стосується й регулювання аудиторської діяльності</a:t>
          </a:r>
        </a:p>
      </dsp:txBody>
      <dsp:txXfrm>
        <a:off x="57234" y="59680"/>
        <a:ext cx="10401132" cy="1057974"/>
      </dsp:txXfrm>
    </dsp:sp>
    <dsp:sp modelId="{E222005D-BFC7-4785-BE16-BB4F03CC0E5B}">
      <dsp:nvSpPr>
        <dsp:cNvPr id="0" name=""/>
        <dsp:cNvSpPr/>
      </dsp:nvSpPr>
      <dsp:spPr>
        <a:xfrm>
          <a:off x="0" y="1181892"/>
          <a:ext cx="10515600" cy="933191"/>
        </a:xfrm>
        <a:prstGeom prst="roundRect">
          <a:avLst/>
        </a:prstGeom>
        <a:solidFill>
          <a:srgbClr val="F78D2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Крім того, основною функцією регулювання аудиту є усунення некомпетентних чи неетичних учасників з ринку</a:t>
          </a:r>
        </a:p>
      </dsp:txBody>
      <dsp:txXfrm>
        <a:off x="45555" y="1227447"/>
        <a:ext cx="10424490" cy="842081"/>
      </dsp:txXfrm>
    </dsp:sp>
    <dsp:sp modelId="{5E54C5B3-E491-42AE-8FBC-F090B2E280B7}">
      <dsp:nvSpPr>
        <dsp:cNvPr id="0" name=""/>
        <dsp:cNvSpPr/>
      </dsp:nvSpPr>
      <dsp:spPr>
        <a:xfrm>
          <a:off x="0" y="2122087"/>
          <a:ext cx="10515600" cy="933191"/>
        </a:xfrm>
        <a:prstGeom prst="roundRect">
          <a:avLst/>
        </a:prstGeom>
        <a:solidFill>
          <a:srgbClr val="F78D2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Структура систем забезпечення виконання значною мірою залежить від національного законодавства і нормативно-правового поля</a:t>
          </a:r>
        </a:p>
      </dsp:txBody>
      <dsp:txXfrm>
        <a:off x="45555" y="2167642"/>
        <a:ext cx="10424490" cy="842081"/>
      </dsp:txXfrm>
    </dsp:sp>
    <dsp:sp modelId="{B5E89E1B-D7D4-4B6E-A698-E4340C1E362B}">
      <dsp:nvSpPr>
        <dsp:cNvPr id="0" name=""/>
        <dsp:cNvSpPr/>
      </dsp:nvSpPr>
      <dsp:spPr>
        <a:xfrm>
          <a:off x="0" y="3062281"/>
          <a:ext cx="10515600" cy="933191"/>
        </a:xfrm>
        <a:prstGeom prst="roundRect">
          <a:avLst/>
        </a:prstGeom>
        <a:solidFill>
          <a:srgbClr val="F78D2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Ефективна система забезпечення виконання повинна мати:</a:t>
          </a:r>
        </a:p>
      </dsp:txBody>
      <dsp:txXfrm>
        <a:off x="45555" y="3107836"/>
        <a:ext cx="10424490" cy="842081"/>
      </dsp:txXfrm>
    </dsp:sp>
    <dsp:sp modelId="{38526F29-E2FF-46CB-BB90-7DE6576F5133}">
      <dsp:nvSpPr>
        <dsp:cNvPr id="0" name=""/>
        <dsp:cNvSpPr/>
      </dsp:nvSpPr>
      <dsp:spPr>
        <a:xfrm>
          <a:off x="0" y="3995472"/>
          <a:ext cx="10515600" cy="704708"/>
        </a:xfrm>
        <a:prstGeom prst="rect">
          <a:avLst/>
        </a:prstGeom>
        <a:solidFill>
          <a:schemeClr val="lt1"/>
        </a:solidFill>
        <a:ln w="12700" cap="flat" cmpd="sng" algn="ctr">
          <a:no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33870"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US" sz="2200" kern="1200" dirty="0">
              <a:solidFill>
                <a:srgbClr val="000000"/>
              </a:solidFill>
            </a:rPr>
            <a:t>Достатньо ресурсів для розслідування складних фактичних обставин справи</a:t>
          </a:r>
        </a:p>
        <a:p>
          <a:pPr marL="228600" lvl="1" indent="-228600" algn="l" defTabSz="977900" rtl="0">
            <a:lnSpc>
              <a:spcPct val="90000"/>
            </a:lnSpc>
            <a:spcBef>
              <a:spcPct val="0"/>
            </a:spcBef>
            <a:spcAft>
              <a:spcPct val="20000"/>
            </a:spcAft>
            <a:buChar char="•"/>
          </a:pPr>
          <a:r>
            <a:rPr lang="en-US" sz="2200" kern="1200">
              <a:solidFill>
                <a:srgbClr val="000000"/>
              </a:solidFill>
            </a:rPr>
            <a:t>Доступ до експертних знань про стандарти аудиту та контролю якості</a:t>
          </a:r>
          <a:endParaRPr lang="uk-UA" sz="2200" kern="1200" dirty="0">
            <a:solidFill>
              <a:srgbClr val="000000"/>
            </a:solidFill>
          </a:endParaRPr>
        </a:p>
        <a:p>
          <a:pPr marL="228600" lvl="1" indent="-228600" algn="l" defTabSz="977900" rtl="0">
            <a:lnSpc>
              <a:spcPct val="90000"/>
            </a:lnSpc>
            <a:spcBef>
              <a:spcPct val="0"/>
            </a:spcBef>
            <a:spcAft>
              <a:spcPct val="20000"/>
            </a:spcAft>
            <a:buChar char="•"/>
          </a:pPr>
          <a:r>
            <a:rPr lang="en-US" sz="2200" kern="1200">
              <a:solidFill>
                <a:srgbClr val="000000"/>
              </a:solidFill>
            </a:rPr>
            <a:t>Справедливий та незалежний процес пред’явлення обвинувачення та судового розгляду</a:t>
          </a:r>
          <a:endParaRPr lang="uk-UA" sz="2200" kern="1200" dirty="0">
            <a:solidFill>
              <a:srgbClr val="000000"/>
            </a:solidFill>
          </a:endParaRPr>
        </a:p>
      </dsp:txBody>
      <dsp:txXfrm>
        <a:off x="0" y="3995472"/>
        <a:ext cx="10515600" cy="7047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75B1D-B25A-4C83-BE45-62BBB57D2E9E}">
      <dsp:nvSpPr>
        <dsp:cNvPr id="0" name=""/>
        <dsp:cNvSpPr/>
      </dsp:nvSpPr>
      <dsp:spPr>
        <a:xfrm>
          <a:off x="841465" y="0"/>
          <a:ext cx="9536609" cy="448604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17C48-C3EF-4B29-BD7F-EED147ABEA49}">
      <dsp:nvSpPr>
        <dsp:cNvPr id="0" name=""/>
        <dsp:cNvSpPr/>
      </dsp:nvSpPr>
      <dsp:spPr>
        <a:xfrm>
          <a:off x="5716" y="874007"/>
          <a:ext cx="2761726" cy="2738033"/>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Виявлення та усунення з ринку найгірших аудиторів, які підривають ринок аудиторських послуг, дискредитують аудиторську професію та підривають суспільну довіру</a:t>
          </a:r>
        </a:p>
      </dsp:txBody>
      <dsp:txXfrm>
        <a:off x="139376" y="1007667"/>
        <a:ext cx="2494406" cy="2470713"/>
      </dsp:txXfrm>
    </dsp:sp>
    <dsp:sp modelId="{CCD9EB20-EC44-40F0-A1D6-5AE60E4F43DD}">
      <dsp:nvSpPr>
        <dsp:cNvPr id="0" name=""/>
        <dsp:cNvSpPr/>
      </dsp:nvSpPr>
      <dsp:spPr>
        <a:xfrm>
          <a:off x="3080253" y="920546"/>
          <a:ext cx="2602200" cy="2644956"/>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Використання перевірок та заходів впливу як інструмент розбудови спроможностей</a:t>
          </a:r>
        </a:p>
      </dsp:txBody>
      <dsp:txXfrm>
        <a:off x="3207282" y="1047575"/>
        <a:ext cx="2348142" cy="2390898"/>
      </dsp:txXfrm>
    </dsp:sp>
    <dsp:sp modelId="{9B46F134-F29A-43A1-A891-50143D7E02F0}">
      <dsp:nvSpPr>
        <dsp:cNvPr id="0" name=""/>
        <dsp:cNvSpPr/>
      </dsp:nvSpPr>
      <dsp:spPr>
        <a:xfrm>
          <a:off x="5995263" y="892634"/>
          <a:ext cx="2482208" cy="2700780"/>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Зміцнення ринку аудиторських послуг для забезпечення більшого фокусування на якості аудиту і поступового переформування стимулів аудиторської професії</a:t>
          </a:r>
        </a:p>
      </dsp:txBody>
      <dsp:txXfrm>
        <a:off x="6116434" y="1013805"/>
        <a:ext cx="2239866" cy="2458438"/>
      </dsp:txXfrm>
    </dsp:sp>
    <dsp:sp modelId="{AD1397E1-4223-45F8-809D-2B3F4615A94F}">
      <dsp:nvSpPr>
        <dsp:cNvPr id="0" name=""/>
        <dsp:cNvSpPr/>
      </dsp:nvSpPr>
      <dsp:spPr>
        <a:xfrm>
          <a:off x="8790282" y="892634"/>
          <a:ext cx="2423542" cy="2700780"/>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Виконання ролі «ідейного лідера» в контексті розвитку та використання аудиторських послуг</a:t>
          </a:r>
        </a:p>
      </dsp:txBody>
      <dsp:txXfrm>
        <a:off x="8908590" y="1010942"/>
        <a:ext cx="2186926" cy="2464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BA6B4-21BB-49A0-9BED-231DD9891653}">
      <dsp:nvSpPr>
        <dsp:cNvPr id="0" name=""/>
        <dsp:cNvSpPr/>
      </dsp:nvSpPr>
      <dsp:spPr>
        <a:xfrm>
          <a:off x="0" y="0"/>
          <a:ext cx="11249890" cy="3024789"/>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Ефективна система суспільного нагляду може:</a:t>
          </a:r>
        </a:p>
        <a:p>
          <a:pPr marL="0" lvl="0" indent="0" algn="l" defTabSz="1066800" rtl="0">
            <a:lnSpc>
              <a:spcPct val="90000"/>
            </a:lnSpc>
            <a:spcBef>
              <a:spcPct val="0"/>
            </a:spcBef>
            <a:spcAft>
              <a:spcPct val="35000"/>
            </a:spcAft>
            <a:buNone/>
          </a:pPr>
          <a:r>
            <a:rPr lang="en-US" sz="2400" kern="1200" dirty="0"/>
            <a:t>&gt; Покращити загальну систему фінансової звітності шляхом відточення якості та ретельності аудиторської перевірки та усунення найгірших аудиторів з ринку;</a:t>
          </a:r>
        </a:p>
        <a:p>
          <a:pPr marL="0" lvl="0" indent="0" algn="l" defTabSz="1066800" rtl="0">
            <a:lnSpc>
              <a:spcPct val="90000"/>
            </a:lnSpc>
            <a:spcBef>
              <a:spcPct val="0"/>
            </a:spcBef>
            <a:spcAft>
              <a:spcPct val="35000"/>
            </a:spcAft>
            <a:buNone/>
          </a:pPr>
          <a:r>
            <a:rPr lang="en-US" sz="2400" kern="1200" dirty="0"/>
            <a:t>&gt; Підвищити рівень довіри суспільства до фінансової звітності та аудиту завдяки своєму робочому та суспільному профілю; та</a:t>
          </a:r>
        </a:p>
        <a:p>
          <a:pPr marL="0" lvl="0" indent="0" algn="l" defTabSz="1066800" rtl="0">
            <a:lnSpc>
              <a:spcPct val="90000"/>
            </a:lnSpc>
            <a:spcBef>
              <a:spcPct val="0"/>
            </a:spcBef>
            <a:spcAft>
              <a:spcPct val="35000"/>
            </a:spcAft>
            <a:buNone/>
          </a:pPr>
          <a:r>
            <a:rPr lang="en-US" sz="2400" kern="1200" dirty="0"/>
            <a:t>&gt; Допомогти в забезпеченні кращого розуміння аудиту та фінансової звітності суспільством шляхом інформування населення</a:t>
          </a:r>
        </a:p>
      </dsp:txBody>
      <dsp:txXfrm>
        <a:off x="147658" y="147658"/>
        <a:ext cx="10954574" cy="2729473"/>
      </dsp:txXfrm>
    </dsp:sp>
    <dsp:sp modelId="{CA003457-6E93-4BD8-A999-ADDDD5903835}">
      <dsp:nvSpPr>
        <dsp:cNvPr id="0" name=""/>
        <dsp:cNvSpPr/>
      </dsp:nvSpPr>
      <dsp:spPr>
        <a:xfrm>
          <a:off x="0" y="3035753"/>
          <a:ext cx="11249890" cy="1983946"/>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Ефективний незалежний нагляд за роботою аудиторів підвищує рівень </a:t>
          </a:r>
          <a:r>
            <a:rPr lang="en-US" sz="2400" b="1" kern="1200" dirty="0"/>
            <a:t>довіри до </a:t>
          </a:r>
          <a:r>
            <a:rPr lang="en-US" sz="2400" kern="1200" dirty="0"/>
            <a:t>фінансової інформації та її </a:t>
          </a:r>
          <a:r>
            <a:rPr lang="en-US" sz="2400" b="1" kern="1200" dirty="0"/>
            <a:t>цінність</a:t>
          </a:r>
          <a:r>
            <a:rPr lang="en-US" sz="2400" kern="1200" dirty="0"/>
            <a:t>. У конкурентному середовищі в такому випадку фінансова інформація має активніше використовуватися на ринку і має збільшуватися попит на неї </a:t>
          </a:r>
        </a:p>
        <a:p>
          <a:pPr marL="0" lvl="0" indent="0" algn="l" defTabSz="1066800" rtl="0">
            <a:lnSpc>
              <a:spcPct val="90000"/>
            </a:lnSpc>
            <a:spcBef>
              <a:spcPct val="0"/>
            </a:spcBef>
            <a:spcAft>
              <a:spcPct val="35000"/>
            </a:spcAft>
            <a:buNone/>
          </a:pPr>
          <a:r>
            <a:rPr lang="en-GB" sz="2400" b="1" kern="1200" dirty="0"/>
            <a:t>Проте вона відіграє лише допоміжну роль у підготовці фінансової звітності компаніями –          необхідною передумовою є існування законодавства про бухгалтерський облік, що відповідає світовим стандартам.</a:t>
          </a:r>
          <a:endParaRPr lang="uk-UA" sz="2400" b="1" kern="1200" dirty="0"/>
        </a:p>
      </dsp:txBody>
      <dsp:txXfrm>
        <a:off x="96848" y="3132601"/>
        <a:ext cx="11056194" cy="1790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1F978-8AC2-49CA-A878-420220EC6DA2}">
      <dsp:nvSpPr>
        <dsp:cNvPr id="0" name=""/>
        <dsp:cNvSpPr/>
      </dsp:nvSpPr>
      <dsp:spPr>
        <a:xfrm rot="5400000">
          <a:off x="5411772" y="-1189323"/>
          <a:ext cx="3477670" cy="672998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sz="2000" kern="1200"/>
            <a:t>Підвищення рівня обізнаності учасників ринку про функцію аудиту та визначальні чинники якості аудиту</a:t>
          </a:r>
        </a:p>
        <a:p>
          <a:pPr marL="228600" lvl="1" indent="-228600" algn="l" defTabSz="889000" rtl="0">
            <a:lnSpc>
              <a:spcPct val="90000"/>
            </a:lnSpc>
            <a:spcBef>
              <a:spcPct val="0"/>
            </a:spcBef>
            <a:spcAft>
              <a:spcPct val="15000"/>
            </a:spcAft>
            <a:buChar char="•"/>
          </a:pPr>
          <a:r>
            <a:rPr sz="2000" kern="1200"/>
            <a:t>Надання більшого обсягу інформації учасникам ринку про якість аудиторських послуг конкретної аудиторської організації чи конкретного аудитора</a:t>
          </a:r>
        </a:p>
        <a:p>
          <a:pPr marL="228600" lvl="1" indent="-228600" algn="l" defTabSz="889000" rtl="0">
            <a:lnSpc>
              <a:spcPct val="90000"/>
            </a:lnSpc>
            <a:spcBef>
              <a:spcPct val="0"/>
            </a:spcBef>
            <a:spcAft>
              <a:spcPct val="15000"/>
            </a:spcAft>
            <a:buChar char="•"/>
          </a:pPr>
          <a:r>
            <a:rPr sz="2000" kern="1200"/>
            <a:t>Посилення стимулів шляхом звітування та використання заходів впливу для забезпечення покращення якості аудиторських послуг відповідних організацій</a:t>
          </a:r>
        </a:p>
        <a:p>
          <a:pPr marL="228600" lvl="1" indent="-228600" algn="l" defTabSz="889000" rtl="0">
            <a:lnSpc>
              <a:spcPct val="90000"/>
            </a:lnSpc>
            <a:spcBef>
              <a:spcPct val="0"/>
            </a:spcBef>
            <a:spcAft>
              <a:spcPct val="15000"/>
            </a:spcAft>
            <a:buChar char="•"/>
          </a:pPr>
          <a:r>
            <a:rPr sz="2000" kern="1200"/>
            <a:t>Усунення найгірших виконавців з ринку</a:t>
          </a:r>
        </a:p>
        <a:p>
          <a:pPr marL="228600" lvl="1" indent="-228600" algn="l" defTabSz="889000" rtl="0">
            <a:lnSpc>
              <a:spcPct val="90000"/>
            </a:lnSpc>
            <a:spcBef>
              <a:spcPct val="0"/>
            </a:spcBef>
            <a:spcAft>
              <a:spcPct val="15000"/>
            </a:spcAft>
            <a:buChar char="•"/>
          </a:pPr>
          <a:r>
            <a:rPr sz="2000" kern="1200"/>
            <a:t>Заохочення до постійного вдосконалення на практиці</a:t>
          </a:r>
        </a:p>
      </dsp:txBody>
      <dsp:txXfrm rot="-5400000">
        <a:off x="3785615" y="606600"/>
        <a:ext cx="6560218" cy="3138138"/>
      </dsp:txXfrm>
    </dsp:sp>
    <dsp:sp modelId="{78D6E4B5-F68A-4C45-89D6-5D94EB8A44FE}">
      <dsp:nvSpPr>
        <dsp:cNvPr id="0" name=""/>
        <dsp:cNvSpPr/>
      </dsp:nvSpPr>
      <dsp:spPr>
        <a:xfrm>
          <a:off x="0" y="2124"/>
          <a:ext cx="3785616" cy="4347088"/>
        </a:xfrm>
        <a:prstGeom prst="roundRect">
          <a:avLst/>
        </a:prstGeom>
        <a:solidFill>
          <a:srgbClr val="F78D2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kern="1200" dirty="0"/>
            <a:t>Суспільний нагляд може сприяти функціонуванню ринку аудиторських послуг шляхом:</a:t>
          </a:r>
        </a:p>
      </dsp:txBody>
      <dsp:txXfrm>
        <a:off x="184799" y="186923"/>
        <a:ext cx="3416018" cy="3977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B25E8-E0CC-4E41-9E28-7D9A64D38ABC}">
      <dsp:nvSpPr>
        <dsp:cNvPr id="0" name=""/>
        <dsp:cNvSpPr/>
      </dsp:nvSpPr>
      <dsp:spPr>
        <a:xfrm>
          <a:off x="5300" y="0"/>
          <a:ext cx="10844435" cy="3600000"/>
        </a:xfrm>
        <a:prstGeom prst="rect">
          <a:avLst/>
        </a:prstGeom>
        <a:solidFill>
          <a:srgbClr val="F78D28"/>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de-AT" sz="2400" kern="1200" dirty="0"/>
            <a:t>Органи суспільного нагляду (ОСН) можуть здійснювати моніторинг і поліпшувати якість аудиту шляхом:</a:t>
          </a:r>
          <a:endParaRPr lang="uk-UA" sz="2400" kern="1200" dirty="0"/>
        </a:p>
      </dsp:txBody>
      <dsp:txXfrm>
        <a:off x="5300" y="0"/>
        <a:ext cx="10844435" cy="3600000"/>
      </dsp:txXfrm>
    </dsp:sp>
    <dsp:sp modelId="{02128678-EC02-467D-89B4-49E55FE27EE5}">
      <dsp:nvSpPr>
        <dsp:cNvPr id="0" name=""/>
        <dsp:cNvSpPr/>
      </dsp:nvSpPr>
      <dsp:spPr>
        <a:xfrm>
          <a:off x="5300" y="3600000"/>
          <a:ext cx="10844435" cy="868236"/>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92024" rIns="256032" bIns="288036" numCol="1" spcCol="1270" anchor="t" anchorCtr="0">
          <a:noAutofit/>
        </a:bodyPr>
        <a:lstStyle/>
        <a:p>
          <a:pPr marL="228600" lvl="1" indent="-228600" algn="l" defTabSz="1022350" rtl="0">
            <a:lnSpc>
              <a:spcPct val="90000"/>
            </a:lnSpc>
            <a:spcBef>
              <a:spcPct val="0"/>
            </a:spcBef>
            <a:spcAft>
              <a:spcPct val="15000"/>
            </a:spcAft>
            <a:buChar char="•"/>
          </a:pPr>
          <a:r>
            <a:rPr lang="de-AT" sz="2300" kern="1200"/>
            <a:t>Регулярної перевірки діючих в аудиторських організаціях систем контролю якості на предмет ефективності їх розробки та запровадження</a:t>
          </a:r>
          <a:endParaRPr lang="uk-UA" sz="2300" kern="1200" dirty="0"/>
        </a:p>
        <a:p>
          <a:pPr marL="57150" lvl="1" indent="-57150" algn="l" defTabSz="222250" rtl="0">
            <a:lnSpc>
              <a:spcPct val="90000"/>
            </a:lnSpc>
            <a:spcBef>
              <a:spcPct val="0"/>
            </a:spcBef>
            <a:spcAft>
              <a:spcPct val="15000"/>
            </a:spcAft>
            <a:buChar char="•"/>
          </a:pPr>
          <a:r>
            <a:rPr kern="1200"/>
            <a:t>Регулярної перевірки деяких окремих аудитів, проведених аудиторськими організаціями, з метою оцінки їхньої належності</a:t>
          </a:r>
          <a:endParaRPr lang="uk-UA" sz="2300" kern="1200" dirty="0"/>
        </a:p>
        <a:p>
          <a:pPr marL="228600" lvl="1" indent="-228600" algn="l" defTabSz="1022350" rtl="0">
            <a:lnSpc>
              <a:spcPct val="90000"/>
            </a:lnSpc>
            <a:spcBef>
              <a:spcPct val="0"/>
            </a:spcBef>
            <a:spcAft>
              <a:spcPct val="15000"/>
            </a:spcAft>
            <a:buChar char="•"/>
          </a:pPr>
          <a:r>
            <a:rPr lang="de-AT" sz="2300" kern="1200" dirty="0"/>
            <a:t>Розробки заходів для стимулювання аудиторських організацій до усунення будь-яких недоліків, виявлених у їхніх системах контролю якості</a:t>
          </a:r>
          <a:endParaRPr lang="uk-UA" sz="2300" kern="1200" dirty="0"/>
        </a:p>
        <a:p>
          <a:pPr marL="228600" lvl="1" indent="-228600" algn="l" defTabSz="1022350" rtl="0">
            <a:lnSpc>
              <a:spcPct val="90000"/>
            </a:lnSpc>
            <a:spcBef>
              <a:spcPct val="0"/>
            </a:spcBef>
            <a:spcAft>
              <a:spcPct val="15000"/>
            </a:spcAft>
            <a:buChar char="•"/>
          </a:pPr>
          <a:r>
            <a:rPr lang="de-AT" sz="2300" kern="1200" dirty="0"/>
            <a:t>Проведення розслідувань і застосування дисциплінарних стягнень задля усунення найсерйозніших недоліків, стримування інших аудиторських організацій від допущення аналогічних недоліків, а також усунення з ринку аудиторських організацій, які не можуть або не хочуть дотримуватися професійних стандартів</a:t>
          </a:r>
          <a:endParaRPr lang="uk-UA" sz="2300" kern="1200" dirty="0"/>
        </a:p>
      </dsp:txBody>
      <dsp:txXfrm>
        <a:off x="5300" y="3600000"/>
        <a:ext cx="10844435" cy="8682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315F0-E0CB-44FC-9837-92CC6CD7F247}">
      <dsp:nvSpPr>
        <dsp:cNvPr id="0" name=""/>
        <dsp:cNvSpPr/>
      </dsp:nvSpPr>
      <dsp:spPr>
        <a:xfrm>
          <a:off x="51" y="20465"/>
          <a:ext cx="4913783" cy="654066"/>
        </a:xfrm>
        <a:prstGeom prst="rect">
          <a:avLst/>
        </a:prstGeom>
        <a:solidFill>
          <a:srgbClr val="F78D28"/>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sz="1800" kern="1200"/>
            <a:t>Необхідна наявність належного рівня фінансування задля:</a:t>
          </a:r>
        </a:p>
      </dsp:txBody>
      <dsp:txXfrm>
        <a:off x="51" y="20465"/>
        <a:ext cx="4913783" cy="654066"/>
      </dsp:txXfrm>
    </dsp:sp>
    <dsp:sp modelId="{753638DC-EC7B-49D2-B6A0-264467815DE9}">
      <dsp:nvSpPr>
        <dsp:cNvPr id="0" name=""/>
        <dsp:cNvSpPr/>
      </dsp:nvSpPr>
      <dsp:spPr>
        <a:xfrm>
          <a:off x="51" y="674532"/>
          <a:ext cx="4913783" cy="36563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sz="1800" kern="1200"/>
            <a:t>найму досвідчених аудиторів, які досягнули принаймні рівня менеджера в міжнародних мережевих фірмах чи аналогічного рівня, задля проведення перевірок якості аудиту (</a:t>
          </a:r>
          <a:r>
            <a:rPr lang="en-US" sz="1800" b="1" kern="1200" dirty="0"/>
            <a:t>що часто є складним завданням, зважаючи на розмір заробітної плати державних службовців</a:t>
          </a:r>
          <a:r>
            <a:rPr sz="1800" kern="1200"/>
            <a:t>)   </a:t>
          </a:r>
        </a:p>
        <a:p>
          <a:pPr marL="171450" lvl="1" indent="-171450" algn="l" defTabSz="800100" rtl="0">
            <a:lnSpc>
              <a:spcPct val="90000"/>
            </a:lnSpc>
            <a:spcBef>
              <a:spcPct val="0"/>
            </a:spcBef>
            <a:spcAft>
              <a:spcPct val="15000"/>
            </a:spcAft>
            <a:buChar char="•"/>
          </a:pPr>
          <a:r>
            <a:rPr sz="1800" kern="1200"/>
            <a:t>найму фахівців з метою проведення або надання допомоги в проведенні перевірки спеціалізованих аудитів (наприклад, фінансових послуг)</a:t>
          </a:r>
        </a:p>
        <a:p>
          <a:pPr marL="171450" lvl="1" indent="-171450" algn="l" defTabSz="800100" rtl="0">
            <a:lnSpc>
              <a:spcPct val="90000"/>
            </a:lnSpc>
            <a:spcBef>
              <a:spcPct val="0"/>
            </a:spcBef>
            <a:spcAft>
              <a:spcPct val="15000"/>
            </a:spcAft>
            <a:buChar char="•"/>
          </a:pPr>
          <a:r>
            <a:rPr sz="1800" kern="1200"/>
            <a:t>проведення комплексних розслідувань і застосування дисциплінарних стягнень</a:t>
          </a:r>
        </a:p>
      </dsp:txBody>
      <dsp:txXfrm>
        <a:off x="51" y="674532"/>
        <a:ext cx="4913783" cy="3656339"/>
      </dsp:txXfrm>
    </dsp:sp>
    <dsp:sp modelId="{61040F09-028A-4DCE-976E-115AD89281C0}">
      <dsp:nvSpPr>
        <dsp:cNvPr id="0" name=""/>
        <dsp:cNvSpPr/>
      </dsp:nvSpPr>
      <dsp:spPr>
        <a:xfrm>
          <a:off x="5601764" y="20465"/>
          <a:ext cx="4913783" cy="654066"/>
        </a:xfrm>
        <a:prstGeom prst="rect">
          <a:avLst/>
        </a:prstGeom>
        <a:solidFill>
          <a:srgbClr val="F78D28"/>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sz="1800" kern="1200"/>
            <a:t>Також необхідна наявність:</a:t>
          </a:r>
        </a:p>
      </dsp:txBody>
      <dsp:txXfrm>
        <a:off x="5601764" y="20465"/>
        <a:ext cx="4913783" cy="654066"/>
      </dsp:txXfrm>
    </dsp:sp>
    <dsp:sp modelId="{2AFE9860-0909-48A8-8C75-3F71408613DA}">
      <dsp:nvSpPr>
        <dsp:cNvPr id="0" name=""/>
        <dsp:cNvSpPr/>
      </dsp:nvSpPr>
      <dsp:spPr>
        <a:xfrm>
          <a:off x="5601764" y="674532"/>
          <a:ext cx="4913783" cy="36563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sz="1800" kern="1200"/>
            <a:t>керівників, що користуються високим рівнем довіри, задля досягнення поваги та уваги з боку представників професії, які звітуватимуть перед компаніями, іншими регуляторами та зацікавленими особами</a:t>
          </a:r>
        </a:p>
        <a:p>
          <a:pPr marL="171450" lvl="1" indent="-171450" algn="l" defTabSz="800100" rtl="0">
            <a:lnSpc>
              <a:spcPct val="90000"/>
            </a:lnSpc>
            <a:spcBef>
              <a:spcPct val="0"/>
            </a:spcBef>
            <a:spcAft>
              <a:spcPct val="15000"/>
            </a:spcAft>
            <a:buChar char="•"/>
          </a:pPr>
          <a:r>
            <a:rPr sz="1800" kern="1200"/>
            <a:t>стимулів та підзвітності задля того, щоб керівники могли приділяти достатньо часу розвитку, керуванню та рекламуванню органу нагляду, а також спілкуванню з широкою громадськістю</a:t>
          </a:r>
        </a:p>
        <a:p>
          <a:pPr marL="171450" lvl="1" indent="-171450" algn="l" defTabSz="800100" rtl="0">
            <a:lnSpc>
              <a:spcPct val="90000"/>
            </a:lnSpc>
            <a:spcBef>
              <a:spcPct val="0"/>
            </a:spcBef>
            <a:spcAft>
              <a:spcPct val="15000"/>
            </a:spcAft>
            <a:buChar char="•"/>
          </a:pPr>
          <a:r>
            <a:rPr sz="1800" kern="1200"/>
            <a:t>механізмів для регулярного отримання зауважень, пропозицій та відгуків від зацікавлених осіб</a:t>
          </a:r>
        </a:p>
      </dsp:txBody>
      <dsp:txXfrm>
        <a:off x="5601764" y="674532"/>
        <a:ext cx="4913783" cy="36563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E95E6-FE6C-4D13-BDFA-26AAE5ED5702}">
      <dsp:nvSpPr>
        <dsp:cNvPr id="0" name=""/>
        <dsp:cNvSpPr/>
      </dsp:nvSpPr>
      <dsp:spPr>
        <a:xfrm>
          <a:off x="2296746" y="0"/>
          <a:ext cx="6826035" cy="5102777"/>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DAD5BD-1568-46ED-9449-548E64C82FCB}">
      <dsp:nvSpPr>
        <dsp:cNvPr id="0" name=""/>
        <dsp:cNvSpPr/>
      </dsp:nvSpPr>
      <dsp:spPr>
        <a:xfrm>
          <a:off x="0" y="236172"/>
          <a:ext cx="3664399" cy="2057089"/>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Перевірка окремих аудитів органом нагляду потребує багато часу, ресурсів та професійних знань</a:t>
          </a:r>
        </a:p>
      </dsp:txBody>
      <dsp:txXfrm>
        <a:off x="100419" y="336591"/>
        <a:ext cx="3463561" cy="1856251"/>
      </dsp:txXfrm>
    </dsp:sp>
    <dsp:sp modelId="{85F5FA3A-07BF-4F3C-990F-5FEDE0885426}">
      <dsp:nvSpPr>
        <dsp:cNvPr id="0" name=""/>
        <dsp:cNvSpPr/>
      </dsp:nvSpPr>
      <dsp:spPr>
        <a:xfrm>
          <a:off x="4892902" y="87304"/>
          <a:ext cx="3477570" cy="2234982"/>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Тому органи нагляду можуть перевіряти лише невеличку частину аудитів, проведених в межах їхньої юрисдикції</a:t>
          </a:r>
        </a:p>
      </dsp:txBody>
      <dsp:txXfrm>
        <a:off x="5002005" y="196407"/>
        <a:ext cx="3259364" cy="2016776"/>
      </dsp:txXfrm>
    </dsp:sp>
    <dsp:sp modelId="{AE6B8475-7571-4781-BE32-F5A7C4573D08}">
      <dsp:nvSpPr>
        <dsp:cNvPr id="0" name=""/>
        <dsp:cNvSpPr/>
      </dsp:nvSpPr>
      <dsp:spPr>
        <a:xfrm>
          <a:off x="1493436" y="2512942"/>
          <a:ext cx="5414080" cy="2589834"/>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Щоб бути ефективними, органи нагляду повинні здобути достатньо досвіду та знань для виявлення аудитів, які з великим ступенем імовірності можуть становити значний ризик, виходячи з </a:t>
          </a:r>
        </a:p>
        <a:p>
          <a:pPr marL="0" lvl="0" indent="0" algn="ctr" defTabSz="1066800" rtl="0">
            <a:lnSpc>
              <a:spcPct val="90000"/>
            </a:lnSpc>
            <a:spcBef>
              <a:spcPct val="0"/>
            </a:spcBef>
            <a:spcAft>
              <a:spcPct val="35000"/>
            </a:spcAft>
            <a:buNone/>
          </a:pPr>
          <a:r>
            <a:rPr lang="en-US" sz="2400" kern="1200" dirty="0"/>
            <a:t>&gt; вірогідності недоліків аудиту та </a:t>
          </a:r>
        </a:p>
        <a:p>
          <a:pPr marL="0" lvl="0" indent="0" algn="ctr" defTabSz="1066800" rtl="0">
            <a:lnSpc>
              <a:spcPct val="90000"/>
            </a:lnSpc>
            <a:spcBef>
              <a:spcPct val="0"/>
            </a:spcBef>
            <a:spcAft>
              <a:spcPct val="35000"/>
            </a:spcAft>
            <a:buNone/>
          </a:pPr>
          <a:r>
            <a:rPr lang="en-US" sz="2400" kern="1200" dirty="0"/>
            <a:t>&gt; потенційного впливу на зацікавлених осіб</a:t>
          </a:r>
        </a:p>
      </dsp:txBody>
      <dsp:txXfrm>
        <a:off x="1619861" y="2639367"/>
        <a:ext cx="5161230" cy="2336984"/>
      </dsp:txXfrm>
    </dsp:sp>
    <dsp:sp modelId="{69970923-952F-4C4D-A7AC-953F6E3FF235}">
      <dsp:nvSpPr>
        <dsp:cNvPr id="0" name=""/>
        <dsp:cNvSpPr/>
      </dsp:nvSpPr>
      <dsp:spPr>
        <a:xfrm>
          <a:off x="7181010" y="2452673"/>
          <a:ext cx="3755445" cy="2632979"/>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t>Органи нагляду також повинні бути здатними оцінити діючу в аудиторській організації внутрішню програму контролю якості на предмет того, чи може вона допомогти в проведенні належної аудиторської перевірки</a:t>
          </a:r>
        </a:p>
      </dsp:txBody>
      <dsp:txXfrm>
        <a:off x="7309541" y="2581204"/>
        <a:ext cx="3498383" cy="23759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D5DC8-5A25-4A32-9DB9-C92BED1F8F95}">
      <dsp:nvSpPr>
        <dsp:cNvPr id="0" name=""/>
        <dsp:cNvSpPr/>
      </dsp:nvSpPr>
      <dsp:spPr>
        <a:xfrm rot="5400000">
          <a:off x="5410072" y="-1189323"/>
          <a:ext cx="3481070" cy="672998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sz="1700" kern="1200"/>
            <a:t>Незалежним від представників професії, але наділеним їхнім досвідом та професійними знаннями</a:t>
          </a:r>
        </a:p>
        <a:p>
          <a:pPr marL="171450" lvl="1" indent="-171450" algn="l" defTabSz="755650" rtl="0">
            <a:lnSpc>
              <a:spcPct val="90000"/>
            </a:lnSpc>
            <a:spcBef>
              <a:spcPct val="0"/>
            </a:spcBef>
            <a:spcAft>
              <a:spcPct val="15000"/>
            </a:spcAft>
            <a:buChar char="•"/>
          </a:pPr>
          <a:r>
            <a:rPr sz="1700" kern="1200"/>
            <a:t>Суворим при притягненні аудиторів до відповідальності, але водночас гнучким у розумінні ролі професійного судження аудитора та обмежень, пов’язаних із проведенням планових аудиторських перевірок підприємств</a:t>
          </a:r>
        </a:p>
        <a:p>
          <a:pPr marL="171450" lvl="1" indent="-171450" algn="l" defTabSz="755650" rtl="0">
            <a:lnSpc>
              <a:spcPct val="90000"/>
            </a:lnSpc>
            <a:spcBef>
              <a:spcPct val="0"/>
            </a:spcBef>
            <a:spcAft>
              <a:spcPct val="15000"/>
            </a:spcAft>
            <a:buChar char="•"/>
          </a:pPr>
          <a:r>
            <a:rPr sz="1700" kern="1200"/>
            <a:t>Спеціалізованим та цілеспрямованим, але водночас інформованим і чуттєвим до мінливих потреб широкої спільноти користувачів фінансової інформації та інших зацікавлених осіб, у тому числі інвесторів, кредиторів, регуляторів, членів органів управління компаній, фінансових аналітиків та інших осіб</a:t>
          </a:r>
        </a:p>
      </dsp:txBody>
      <dsp:txXfrm rot="-5400000">
        <a:off x="3785615" y="605066"/>
        <a:ext cx="6560052" cy="3141206"/>
      </dsp:txXfrm>
    </dsp:sp>
    <dsp:sp modelId="{C0CA31A4-F2B2-42A0-ABD3-190283CF281E}">
      <dsp:nvSpPr>
        <dsp:cNvPr id="0" name=""/>
        <dsp:cNvSpPr/>
      </dsp:nvSpPr>
      <dsp:spPr>
        <a:xfrm>
          <a:off x="0" y="0"/>
          <a:ext cx="3785616" cy="4351338"/>
        </a:xfrm>
        <a:prstGeom prst="roundRect">
          <a:avLst/>
        </a:prstGeom>
        <a:solidFill>
          <a:srgbClr val="F78D2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sz="2300" kern="1200"/>
            <a:t>Перед країнами постали серйозні виклики, пов'язані з формуванням структури, фінансуванням, укомплектуванням персоналом та роботою ефективних органів нагляду за аудиторською діяльністю.  Орган повинен бути:</a:t>
          </a:r>
        </a:p>
      </dsp:txBody>
      <dsp:txXfrm>
        <a:off x="184799" y="184799"/>
        <a:ext cx="3416018" cy="39817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D31D4-5250-4402-AD77-EAFEE9B5755A}">
      <dsp:nvSpPr>
        <dsp:cNvPr id="0" name=""/>
        <dsp:cNvSpPr/>
      </dsp:nvSpPr>
      <dsp:spPr>
        <a:xfrm>
          <a:off x="0" y="36054"/>
          <a:ext cx="10515600" cy="863460"/>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u="sng" kern="1200" dirty="0"/>
            <a:t>КВАЛІФІКАЦІЯ</a:t>
          </a:r>
          <a:endParaRPr lang="uk-UA" sz="3600" kern="1200" dirty="0"/>
        </a:p>
      </dsp:txBody>
      <dsp:txXfrm>
        <a:off x="42151" y="78205"/>
        <a:ext cx="10431298" cy="779158"/>
      </dsp:txXfrm>
    </dsp:sp>
    <dsp:sp modelId="{DD3DD503-8E31-4232-A0E3-DADA36E2B3A0}">
      <dsp:nvSpPr>
        <dsp:cNvPr id="0" name=""/>
        <dsp:cNvSpPr/>
      </dsp:nvSpPr>
      <dsp:spPr>
        <a:xfrm>
          <a:off x="0" y="899514"/>
          <a:ext cx="10515600"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b="0" kern="1200" dirty="0"/>
            <a:t>Аудит – це високотехнічна галузь, і більшістю знань та досвіду володіють представники професії </a:t>
          </a:r>
        </a:p>
      </dsp:txBody>
      <dsp:txXfrm>
        <a:off x="0" y="899514"/>
        <a:ext cx="10515600" cy="875610"/>
      </dsp:txXfrm>
    </dsp:sp>
    <dsp:sp modelId="{9877AE24-836C-443A-895C-A92AB7EB9481}">
      <dsp:nvSpPr>
        <dsp:cNvPr id="0" name=""/>
        <dsp:cNvSpPr/>
      </dsp:nvSpPr>
      <dsp:spPr>
        <a:xfrm>
          <a:off x="0" y="1775124"/>
          <a:ext cx="10515600" cy="863460"/>
        </a:xfrm>
        <a:prstGeom prst="roundRect">
          <a:avLst/>
        </a:prstGeom>
        <a:solidFill>
          <a:srgbClr val="F78D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u="sng" kern="1200" dirty="0"/>
            <a:t>НЕЗАЛЕЖНІСТЬ</a:t>
          </a:r>
          <a:endParaRPr lang="uk-UA" sz="3600" kern="1200" dirty="0"/>
        </a:p>
      </dsp:txBody>
      <dsp:txXfrm>
        <a:off x="42151" y="1817275"/>
        <a:ext cx="10431298" cy="779158"/>
      </dsp:txXfrm>
    </dsp:sp>
    <dsp:sp modelId="{0624515B-C393-4DB0-B8CC-088E802FED84}">
      <dsp:nvSpPr>
        <dsp:cNvPr id="0" name=""/>
        <dsp:cNvSpPr/>
      </dsp:nvSpPr>
      <dsp:spPr>
        <a:xfrm>
          <a:off x="0" y="2638584"/>
          <a:ext cx="10515600" cy="1676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sz="2800" kern="1200"/>
            <a:t>Потрібен сторонній та незалежний орган для нагляду за аудиторськими організаціями, але якщо у цього органу відсутня належна кваліфікація, він може давати неправильні настанови представникам професії  </a:t>
          </a:r>
        </a:p>
      </dsp:txBody>
      <dsp:txXfrm>
        <a:off x="0" y="2638584"/>
        <a:ext cx="10515600" cy="16767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FE39F-7543-441A-9CD3-2889736CF76D}">
      <dsp:nvSpPr>
        <dsp:cNvPr id="0" name=""/>
        <dsp:cNvSpPr/>
      </dsp:nvSpPr>
      <dsp:spPr>
        <a:xfrm>
          <a:off x="0" y="32202"/>
          <a:ext cx="10515600" cy="4286933"/>
        </a:xfrm>
        <a:prstGeom prst="roundRect">
          <a:avLst/>
        </a:prstGeom>
        <a:solidFill>
          <a:srgbClr val="F78D28"/>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ОСН може створювати </a:t>
          </a:r>
          <a:r>
            <a:rPr lang="en-US" sz="2400" b="1" kern="1200" dirty="0"/>
            <a:t>Консультативні комітети</a:t>
          </a:r>
          <a:r>
            <a:rPr lang="en-US" sz="2400" kern="1200" dirty="0"/>
            <a:t> або для досягнення якихось конкретних тимчасових цілей, або для роботи на постійній основі задля забезпечення прийняття належним чином інформованих рішень.  Використання таких комітетів також може підвищити обізнаність зацікавлених осіб та надавати їм більше підтримки.  Консультації повинні проводитися відкрито та прозоро, щоб гарантувати відсутність самої тільки видимості незалежності Ради.  Такі органи можуть складатися з:</a:t>
          </a:r>
        </a:p>
        <a:p>
          <a:pPr marL="0" lvl="0" indent="0" algn="l" defTabSz="1066800" rtl="0">
            <a:lnSpc>
              <a:spcPct val="90000"/>
            </a:lnSpc>
            <a:spcBef>
              <a:spcPct val="0"/>
            </a:spcBef>
            <a:spcAft>
              <a:spcPct val="35000"/>
            </a:spcAft>
            <a:buNone/>
          </a:pPr>
          <a:r>
            <a:rPr lang="en-US" sz="2400" kern="1200" dirty="0"/>
            <a:t>  &gt; Представників професії </a:t>
          </a:r>
        </a:p>
        <a:p>
          <a:pPr marL="0" lvl="0" indent="0" algn="l" defTabSz="1066800" rtl="0">
            <a:lnSpc>
              <a:spcPct val="90000"/>
            </a:lnSpc>
            <a:spcBef>
              <a:spcPct val="0"/>
            </a:spcBef>
            <a:spcAft>
              <a:spcPct val="35000"/>
            </a:spcAft>
            <a:buNone/>
          </a:pPr>
          <a:r>
            <a:rPr lang="en-US" sz="2400" kern="1200" dirty="0"/>
            <a:t>  &gt; Великих або інституційних інвесторів</a:t>
          </a:r>
        </a:p>
        <a:p>
          <a:pPr marL="0" lvl="0" indent="0" algn="l" defTabSz="1066800" rtl="0">
            <a:lnSpc>
              <a:spcPct val="90000"/>
            </a:lnSpc>
            <a:spcBef>
              <a:spcPct val="0"/>
            </a:spcBef>
            <a:spcAft>
              <a:spcPct val="35000"/>
            </a:spcAft>
            <a:buNone/>
          </a:pPr>
          <a:r>
            <a:rPr lang="en-US" sz="2400" kern="1200" dirty="0"/>
            <a:t>  &gt; Провідних вчених </a:t>
          </a:r>
        </a:p>
        <a:p>
          <a:pPr marL="0" lvl="0" indent="0" algn="l" defTabSz="1066800" rtl="0">
            <a:lnSpc>
              <a:spcPct val="90000"/>
            </a:lnSpc>
            <a:spcBef>
              <a:spcPct val="0"/>
            </a:spcBef>
            <a:spcAft>
              <a:spcPct val="35000"/>
            </a:spcAft>
            <a:buNone/>
          </a:pPr>
          <a:r>
            <a:rPr lang="en-US" sz="2400" kern="1200" dirty="0"/>
            <a:t>  &gt; Фінансових журналістів</a:t>
          </a:r>
          <a:endParaRPr lang="uk-UA" sz="2200" kern="1200" dirty="0"/>
        </a:p>
      </dsp:txBody>
      <dsp:txXfrm>
        <a:off x="209271" y="241473"/>
        <a:ext cx="10097058" cy="3868391"/>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785A97-E566-4A04-B2B0-5535FB76AC1C}" type="datetimeFigureOut">
              <a:rPr lang="en-US" smtClean="0"/>
              <a:t>9/28/2017</a:t>
            </a:fld>
            <a:endParaRPr lang="uk-U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955552-EE6F-4C9E-B92C-580F40F796D7}" type="slidenum">
              <a:rPr lang="en-US" smtClean="0"/>
              <a:t>‹#›</a:t>
            </a:fld>
            <a:endParaRPr lang="uk-UA"/>
          </a:p>
        </p:txBody>
      </p:sp>
    </p:spTree>
    <p:extLst>
      <p:ext uri="{BB962C8B-B14F-4D97-AF65-F5344CB8AC3E}">
        <p14:creationId xmlns:p14="http://schemas.microsoft.com/office/powerpoint/2010/main" val="148844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B1F75-D340-4F99-B2AC-626E74AD2E86}" type="datetimeFigureOut">
              <a:rPr lang="en-US" smtClean="0"/>
              <a:t>9/28/2017</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720B30-62F6-4713-A58D-86DEA8266B89}" type="slidenum">
              <a:rPr lang="en-US" smtClean="0"/>
              <a:t>‹#›</a:t>
            </a:fld>
            <a:endParaRPr lang="uk-UA"/>
          </a:p>
        </p:txBody>
      </p:sp>
    </p:spTree>
    <p:extLst>
      <p:ext uri="{BB962C8B-B14F-4D97-AF65-F5344CB8AC3E}">
        <p14:creationId xmlns:p14="http://schemas.microsoft.com/office/powerpoint/2010/main" val="3780792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a:t>Сучасний рух у напрямку впровадження суспільного нагляду за аудиторською діяльністю почався в результаті хвилі скандалів з корпоративною фінансовою звітністю, що прокотилася близько 15 років тому в США, Європі та Японії.</a:t>
            </a:r>
          </a:p>
          <a:p>
            <a:r>
              <a:rPr dirty="0"/>
              <a:t>В минулому десятилітті, починаючи з прийняття в 2002 році Закону Сарбейнса-Окслі, на міжнародному рівні затвердилася єдина думка про те, що аудитори не можуть відповідним чином регулювати себе самі, головним чином через відсутність достатніх стимулів до цього:</a:t>
            </a:r>
          </a:p>
          <a:p>
            <a:r>
              <a:rPr dirty="0"/>
              <a:t>Конфлікт інтересів, присутній у відносинах «аудитор-клієнт»</a:t>
            </a:r>
          </a:p>
          <a:p>
            <a:r>
              <a:rPr dirty="0"/>
              <a:t>Якість аудиту не завжди визнається і не завжди заохочується відповідним чином учасниками ринку</a:t>
            </a:r>
          </a:p>
          <a:p>
            <a:r>
              <a:rPr dirty="0"/>
              <a:t>В основі нерегульованої конкуренції може лежати виключно ціна або готовність до компромісів, а не якість аудиту</a:t>
            </a:r>
          </a:p>
          <a:p>
            <a:endParaRPr lang="uk-UA" dirty="0"/>
          </a:p>
        </p:txBody>
      </p:sp>
      <p:sp>
        <p:nvSpPr>
          <p:cNvPr id="4" name="Slide Number Placeholder 3"/>
          <p:cNvSpPr>
            <a:spLocks noGrp="1"/>
          </p:cNvSpPr>
          <p:nvPr>
            <p:ph type="sldNum" sz="quarter" idx="10"/>
          </p:nvPr>
        </p:nvSpPr>
        <p:spPr/>
        <p:txBody>
          <a:bodyPr/>
          <a:lstStyle/>
          <a:p>
            <a:fld id="{30720B30-62F6-4713-A58D-86DEA8266B89}" type="slidenum">
              <a:rPr lang="en-US" smtClean="0"/>
              <a:t>4</a:t>
            </a:fld>
            <a:endParaRPr lang="uk-UA"/>
          </a:p>
        </p:txBody>
      </p:sp>
    </p:spTree>
    <p:extLst>
      <p:ext uri="{BB962C8B-B14F-4D97-AF65-F5344CB8AC3E}">
        <p14:creationId xmlns:p14="http://schemas.microsoft.com/office/powerpoint/2010/main" val="25163629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3.xml"/><Relationship Id="rId4"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4.xml"/><Relationship Id="rId4"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5.xml"/><Relationship Id="rId4" Type="http://schemas.openxmlformats.org/officeDocument/2006/relationships/image" Target="../media/image2.jpe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6.xml"/><Relationship Id="rId4" Type="http://schemas.openxmlformats.org/officeDocument/2006/relationships/image" Target="../media/image2.jpe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extLst>
              <a:ext uri="{28A0092B-C50C-407E-A947-70E740481C1C}">
                <a14:useLocalDpi xmlns:a14="http://schemas.microsoft.com/office/drawing/2010/main" val="0"/>
              </a:ext>
            </a:extLst>
          </a:blip>
          <a:srcRect t="46093" b="-1"/>
          <a:stretch/>
        </p:blipFill>
        <p:spPr>
          <a:xfrm>
            <a:off x="-10431" y="1"/>
            <a:ext cx="12212863" cy="438918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pic>
        <p:nvPicPr>
          <p:cNvPr id="15" name="Picture 2" descr="G:\Work\Partner Logos\Partner Logos\partner_austriandevelopmentcooperation_log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37211" y="5097988"/>
            <a:ext cx="1500978" cy="3073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G:\Work\Partner Logos\Partner Logos\partner_bmf_log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564647" y="5120462"/>
            <a:ext cx="952281" cy="2849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G:\Work\Partner Logos\Partner Logos\partner_luxembourg_logo.jp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24072" y="6064885"/>
            <a:ext cx="1267800" cy="3073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G:\Work\Partner Logos\Partner Logos\partner_swiss_bundeslogo_white_logo.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837211" y="5581436"/>
            <a:ext cx="1254661" cy="30739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userDrawn="1"/>
        </p:nvSpPr>
        <p:spPr>
          <a:xfrm>
            <a:off x="9020222" y="4888854"/>
            <a:ext cx="2310894" cy="123111"/>
          </a:xfrm>
          <a:prstGeom prst="rect">
            <a:avLst/>
          </a:prstGeom>
          <a:noFill/>
        </p:spPr>
        <p:txBody>
          <a:bodyPr wrap="square" lIns="0" tIns="0" rIns="0" bIns="0" rtlCol="0">
            <a:spAutoFit/>
          </a:bodyPr>
          <a:lstStyle/>
          <a:p>
            <a:pPr algn="ctr"/>
            <a:r>
              <a:rPr lang="en-US" sz="800" b="1" dirty="0">
                <a:solidFill>
                  <a:srgbClr val="8C8D90"/>
                </a:solidFill>
                <a:latin typeface="Arial" panose="020B0604020202020204" pitchFamily="34" charset="0"/>
              </a:rPr>
              <a:t>STAREP </a:t>
            </a:r>
            <a:r>
              <a:rPr lang="en-US" sz="800" dirty="0">
                <a:solidFill>
                  <a:srgbClr val="8C8D90"/>
                </a:solidFill>
                <a:latin typeface="Arial" panose="020B0604020202020204" pitchFamily="34" charset="0"/>
              </a:rPr>
              <a:t>спільно фінансується такими організаціями:</a:t>
            </a:r>
            <a:endParaRPr lang="uk-UA" sz="800" dirty="0">
              <a:solidFill>
                <a:srgbClr val="8C8D90"/>
              </a:solidFill>
              <a:latin typeface="Arial" panose="020B0604020202020204" pitchFamily="34" charset="0"/>
              <a:cs typeface="Arial" panose="020B0604020202020204" pitchFamily="34" charset="0"/>
            </a:endParaRPr>
          </a:p>
        </p:txBody>
      </p:sp>
      <p:sp>
        <p:nvSpPr>
          <p:cNvPr id="22" name="TextBox 21"/>
          <p:cNvSpPr txBox="1"/>
          <p:nvPr userDrawn="1"/>
        </p:nvSpPr>
        <p:spPr>
          <a:xfrm>
            <a:off x="11055976" y="5605671"/>
            <a:ext cx="474441" cy="246221"/>
          </a:xfrm>
          <a:prstGeom prst="rect">
            <a:avLst/>
          </a:prstGeom>
          <a:noFill/>
        </p:spPr>
        <p:txBody>
          <a:bodyPr wrap="square" lIns="0" tIns="0" rIns="0" bIns="0" rtlCol="0">
            <a:spAutoFit/>
          </a:bodyPr>
          <a:lstStyle/>
          <a:p>
            <a:pPr algn="l"/>
            <a:r>
              <a:rPr lang="en-US" sz="800" b="0" dirty="0">
                <a:solidFill>
                  <a:schemeClr val="tx1"/>
                </a:solidFill>
                <a:latin typeface="Arial" panose="020B0604020202020204" pitchFamily="34" charset="0"/>
              </a:rPr>
              <a:t>Європейський</a:t>
            </a:r>
          </a:p>
          <a:p>
            <a:pPr algn="l"/>
            <a:r>
              <a:rPr lang="en-US" sz="800" b="0" dirty="0">
                <a:solidFill>
                  <a:schemeClr val="tx1"/>
                </a:solidFill>
                <a:latin typeface="Arial" panose="020B0604020202020204" pitchFamily="34" charset="0"/>
              </a:rPr>
              <a:t>Союз</a:t>
            </a:r>
            <a:endParaRPr lang="uk-UA" sz="800" b="0" dirty="0">
              <a:solidFill>
                <a:schemeClr val="tx1"/>
              </a:solidFill>
              <a:latin typeface="Arial" panose="020B0604020202020204" pitchFamily="34" charset="0"/>
              <a:cs typeface="Arial" panose="020B0604020202020204" pitchFamily="34" charset="0"/>
            </a:endParaRP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64647" y="5582468"/>
            <a:ext cx="458790" cy="305327"/>
          </a:xfrm>
          <a:prstGeom prst="rect">
            <a:avLst/>
          </a:prstGeom>
        </p:spPr>
      </p:pic>
      <p:cxnSp>
        <p:nvCxnSpPr>
          <p:cNvPr id="19" name="Straight Connector 18"/>
          <p:cNvCxnSpPr/>
          <p:nvPr userDrawn="1"/>
        </p:nvCxnSpPr>
        <p:spPr>
          <a:xfrm>
            <a:off x="8829241" y="4839470"/>
            <a:ext cx="2692856" cy="0"/>
          </a:xfrm>
          <a:prstGeom prst="line">
            <a:avLst/>
          </a:prstGeom>
          <a:ln>
            <a:solidFill>
              <a:srgbClr val="F78D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8824072" y="6419903"/>
            <a:ext cx="2692856" cy="0"/>
          </a:xfrm>
          <a:prstGeom prst="line">
            <a:avLst/>
          </a:prstGeom>
          <a:ln>
            <a:solidFill>
              <a:srgbClr val="F78D28"/>
            </a:solidFill>
          </a:ln>
        </p:spPr>
        <p:style>
          <a:lnRef idx="1">
            <a:schemeClr val="accent1"/>
          </a:lnRef>
          <a:fillRef idx="0">
            <a:schemeClr val="accent1"/>
          </a:fillRef>
          <a:effectRef idx="0">
            <a:schemeClr val="accent1"/>
          </a:effectRef>
          <a:fontRef idx="minor">
            <a:schemeClr val="tx1"/>
          </a:fontRef>
        </p:style>
      </p:cxnSp>
      <p:sp>
        <p:nvSpPr>
          <p:cNvPr id="23"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2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28"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29"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5" name="Picture 2" descr="G:\Work\STAREP_with.text.cmyk.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575175" y="5205497"/>
            <a:ext cx="2425700" cy="840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9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372941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426770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549880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23341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910697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775372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3329805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3640947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862516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48056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5536"/>
          <a:stretch/>
        </p:blipFill>
        <p:spPr>
          <a:xfrm>
            <a:off x="-10431" y="-9525"/>
            <a:ext cx="12212863" cy="6877050"/>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642712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1755146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1030141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418271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1872187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3611714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125513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10716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886926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418443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132492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F78D28"/>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6" cy="2387599"/>
          </a:xfrm>
          <a:prstGeom prst="rect">
            <a:avLst/>
          </a:prstGeom>
        </p:spPr>
      </p:pic>
    </p:spTree>
    <p:extLst>
      <p:ext uri="{BB962C8B-B14F-4D97-AF65-F5344CB8AC3E}">
        <p14:creationId xmlns:p14="http://schemas.microsoft.com/office/powerpoint/2010/main" val="1048299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3102984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10319735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728064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1165636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867842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19627220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50840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17534736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1797709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59690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37994"/>
          <a:stretch/>
        </p:blipFill>
        <p:spPr>
          <a:xfrm>
            <a:off x="-9525" y="0"/>
            <a:ext cx="775745" cy="1325880"/>
          </a:xfrm>
          <a:prstGeom prst="rect">
            <a:avLst/>
          </a:prstGeom>
        </p:spPr>
      </p:pic>
    </p:spTree>
    <p:extLst>
      <p:ext uri="{BB962C8B-B14F-4D97-AF65-F5344CB8AC3E}">
        <p14:creationId xmlns:p14="http://schemas.microsoft.com/office/powerpoint/2010/main" val="2859528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386196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939533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3795239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4087218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86342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073669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7539937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7841759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34783790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317165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994"/>
          <a:stretch/>
        </p:blipFill>
        <p:spPr>
          <a:xfrm>
            <a:off x="-9525" y="0"/>
            <a:ext cx="775745" cy="1325880"/>
          </a:xfrm>
          <a:prstGeom prst="rect">
            <a:avLst/>
          </a:prstGeom>
        </p:spPr>
      </p:pic>
    </p:spTree>
    <p:extLst>
      <p:ext uri="{BB962C8B-B14F-4D97-AF65-F5344CB8AC3E}">
        <p14:creationId xmlns:p14="http://schemas.microsoft.com/office/powerpoint/2010/main" val="1264173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1117839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52"/>
          <a:stretch/>
        </p:blipFill>
        <p:spPr>
          <a:xfrm>
            <a:off x="-12030" y="0"/>
            <a:ext cx="12204030" cy="438918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33040" y="4829945"/>
            <a:ext cx="1498521" cy="1588098"/>
          </a:xfrm>
          <a:prstGeom prst="rect">
            <a:avLst/>
          </a:prstGeom>
        </p:spPr>
      </p:pic>
      <p:sp>
        <p:nvSpPr>
          <p:cNvPr id="15" name="Title 1"/>
          <p:cNvSpPr>
            <a:spLocks noGrp="1"/>
          </p:cNvSpPr>
          <p:nvPr>
            <p:ph type="ctrTitle" hasCustomPrompt="1"/>
          </p:nvPr>
        </p:nvSpPr>
        <p:spPr>
          <a:xfrm>
            <a:off x="673405" y="638175"/>
            <a:ext cx="10854868" cy="1743075"/>
          </a:xfrm>
          <a:noFill/>
          <a:effectLst>
            <a:outerShdw blurRad="50800" dist="38100" dir="5400000" algn="t" rotWithShape="0">
              <a:prstClr val="black">
                <a:alpha val="40000"/>
              </a:prstClr>
            </a:outerShdw>
          </a:effectLst>
        </p:spPr>
        <p:txBody>
          <a:bodyPr anchor="t">
            <a:normAutofit/>
          </a:bodyPr>
          <a:lstStyle>
            <a:lvl1pPr algn="l">
              <a:lnSpc>
                <a:spcPct val="114000"/>
              </a:lnSpc>
              <a:defRPr sz="4800" b="1">
                <a:solidFill>
                  <a:schemeClr val="bg1"/>
                </a:solidFill>
                <a:latin typeface="Andes" panose="02000000000000000000" pitchFamily="50" charset="0"/>
              </a:defRPr>
            </a:lvl1pPr>
          </a:lstStyle>
          <a:p>
            <a:r>
              <a:rPr lang="en-US" dirty="0"/>
              <a:t>Presentation Title</a:t>
            </a:r>
          </a:p>
        </p:txBody>
      </p:sp>
      <p:sp>
        <p:nvSpPr>
          <p:cNvPr id="16" name="Subtitle 2"/>
          <p:cNvSpPr>
            <a:spLocks noGrp="1"/>
          </p:cNvSpPr>
          <p:nvPr>
            <p:ph type="subTitle" idx="1" hasCustomPrompt="1"/>
          </p:nvPr>
        </p:nvSpPr>
        <p:spPr>
          <a:xfrm>
            <a:off x="673405" y="3399684"/>
            <a:ext cx="10854868" cy="276966"/>
          </a:xfrm>
        </p:spPr>
        <p:txBody>
          <a:bodyPr anchor="b">
            <a:normAutofit/>
          </a:bodyPr>
          <a:lstStyle>
            <a:lvl1pPr marL="0" indent="0" algn="l">
              <a:lnSpc>
                <a:spcPct val="100000"/>
              </a:lnSpc>
              <a:buNone/>
              <a:defRPr sz="1200" i="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Workshop title</a:t>
            </a:r>
          </a:p>
        </p:txBody>
      </p:sp>
      <p:sp>
        <p:nvSpPr>
          <p:cNvPr id="17" name="Text Placeholder 24"/>
          <p:cNvSpPr>
            <a:spLocks noGrp="1"/>
          </p:cNvSpPr>
          <p:nvPr>
            <p:ph type="body" sz="quarter" idx="12" hasCustomPrompt="1"/>
          </p:nvPr>
        </p:nvSpPr>
        <p:spPr>
          <a:xfrm>
            <a:off x="673405" y="2762251"/>
            <a:ext cx="10848692" cy="342900"/>
          </a:xfrm>
          <a:noFill/>
        </p:spPr>
        <p:txBody>
          <a:bodyPr>
            <a:normAutofit/>
          </a:bodyPr>
          <a:lstStyle>
            <a:lvl1pPr marL="0" indent="0" algn="l">
              <a:lnSpc>
                <a:spcPct val="100000"/>
              </a:lnSpc>
              <a:spcBef>
                <a:spcPts val="0"/>
              </a:spcBef>
              <a:buNone/>
              <a:defRPr sz="1600" i="0">
                <a:solidFill>
                  <a:schemeClr val="bg1"/>
                </a:solidFill>
                <a:latin typeface="Arial" panose="020B0604020202020204" pitchFamily="34" charset="0"/>
                <a:cs typeface="Arial" panose="020B0604020202020204" pitchFamily="34" charset="0"/>
              </a:defRPr>
            </a:lvl1pPr>
          </a:lstStyle>
          <a:p>
            <a:pPr lvl="0"/>
            <a:r>
              <a:rPr lang="en-US" dirty="0"/>
              <a:t>Author</a:t>
            </a:r>
          </a:p>
        </p:txBody>
      </p:sp>
      <p:sp>
        <p:nvSpPr>
          <p:cNvPr id="18" name="Text Placeholder 26"/>
          <p:cNvSpPr>
            <a:spLocks noGrp="1"/>
          </p:cNvSpPr>
          <p:nvPr>
            <p:ph type="body" sz="quarter" idx="13" hasCustomPrompt="1"/>
          </p:nvPr>
        </p:nvSpPr>
        <p:spPr>
          <a:xfrm>
            <a:off x="673405" y="3112431"/>
            <a:ext cx="10848619" cy="278470"/>
          </a:xfrm>
          <a:noFill/>
        </p:spPr>
        <p:txBody>
          <a:bodyPr>
            <a:noAutofit/>
          </a:bodyPr>
          <a:lstStyle>
            <a:lvl1pPr marL="0" indent="0" algn="l">
              <a:lnSpc>
                <a:spcPct val="100000"/>
              </a:lnSpc>
              <a:spcBef>
                <a:spcPts val="0"/>
              </a:spcBef>
              <a:buNone/>
              <a:defRPr sz="1200" b="0" i="1">
                <a:solidFill>
                  <a:schemeClr val="bg1"/>
                </a:solidFill>
                <a:latin typeface="Arial" panose="020B0604020202020204" pitchFamily="34" charset="0"/>
                <a:cs typeface="Arial" panose="020B0604020202020204" pitchFamily="34" charset="0"/>
              </a:defRPr>
            </a:lvl1pPr>
          </a:lstStyle>
          <a:p>
            <a:pPr lvl="0"/>
            <a:r>
              <a:rPr lang="en-US" dirty="0"/>
              <a:t>Date, Place</a:t>
            </a:r>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3405" y="4829945"/>
            <a:ext cx="2074025" cy="1591887"/>
          </a:xfrm>
          <a:prstGeom prst="rect">
            <a:avLst/>
          </a:prstGeom>
        </p:spPr>
      </p:pic>
    </p:spTree>
    <p:extLst>
      <p:ext uri="{BB962C8B-B14F-4D97-AF65-F5344CB8AC3E}">
        <p14:creationId xmlns:p14="http://schemas.microsoft.com/office/powerpoint/2010/main" val="551037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5503"/>
          <a:stretch/>
        </p:blipFill>
        <p:spPr>
          <a:xfrm>
            <a:off x="-6015" y="-8313"/>
            <a:ext cx="12204030" cy="6874626"/>
          </a:xfrm>
          <a:prstGeom prst="rect">
            <a:avLst/>
          </a:prstGeom>
        </p:spPr>
      </p:pic>
      <p:sp>
        <p:nvSpPr>
          <p:cNvPr id="2" name="Title 1"/>
          <p:cNvSpPr>
            <a:spLocks noGrp="1"/>
          </p:cNvSpPr>
          <p:nvPr>
            <p:ph type="ctrTitle"/>
          </p:nvPr>
        </p:nvSpPr>
        <p:spPr>
          <a:xfrm>
            <a:off x="1524000" y="2235200"/>
            <a:ext cx="9144000" cy="2387600"/>
          </a:xfrm>
        </p:spPr>
        <p:txBody>
          <a:bodyPr anchor="ctr">
            <a:normAutofit/>
          </a:bodyPr>
          <a:lstStyle>
            <a:lvl1pPr algn="l">
              <a:defRPr sz="4800">
                <a:solidFill>
                  <a:srgbClr val="FFFFFF"/>
                </a:solidFill>
                <a:latin typeface="Andes Bold"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1945684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ub-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2687782" y="2235200"/>
            <a:ext cx="9144000" cy="2387600"/>
          </a:xfrm>
        </p:spPr>
        <p:txBody>
          <a:bodyPr anchor="ctr">
            <a:normAutofit/>
          </a:bodyPr>
          <a:lstStyle>
            <a:lvl1pPr algn="l">
              <a:defRPr sz="4800">
                <a:solidFill>
                  <a:srgbClr val="00AB51"/>
                </a:solidFill>
                <a:latin typeface="Andes Bold" panose="02000000000000000000" pitchFamily="50" charset="0"/>
              </a:defRPr>
            </a:lvl1pPr>
          </a:lstStyle>
          <a:p>
            <a:r>
              <a:rPr lang="en-US" dirty="0"/>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484" y="2235200"/>
            <a:ext cx="2252927" cy="2387600"/>
          </a:xfrm>
          <a:prstGeom prst="rect">
            <a:avLst/>
          </a:prstGeom>
        </p:spPr>
      </p:pic>
    </p:spTree>
    <p:extLst>
      <p:ext uri="{BB962C8B-B14F-4D97-AF65-F5344CB8AC3E}">
        <p14:creationId xmlns:p14="http://schemas.microsoft.com/office/powerpoint/2010/main" val="11765575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SzPct val="10000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0"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14431057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Picture Placeholder 2"/>
          <p:cNvSpPr>
            <a:spLocks noGrp="1" noChangeAspect="1"/>
          </p:cNvSpPr>
          <p:nvPr>
            <p:ph type="pic" idx="1"/>
          </p:nvPr>
        </p:nvSpPr>
        <p:spPr>
          <a:xfrm>
            <a:off x="838200" y="1825625"/>
            <a:ext cx="10515600" cy="43513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Rectangle 11"/>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328868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9"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368178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699"/>
          <a:stretch/>
        </p:blipFill>
        <p:spPr>
          <a:xfrm>
            <a:off x="-8313" y="0"/>
            <a:ext cx="780009" cy="1326862"/>
          </a:xfrm>
          <a:prstGeom prst="rect">
            <a:avLst/>
          </a:prstGeom>
        </p:spPr>
      </p:pic>
      <p:sp>
        <p:nvSpPr>
          <p:cNvPr id="11" name="Title 1"/>
          <p:cNvSpPr>
            <a:spLocks noGrp="1"/>
          </p:cNvSpPr>
          <p:nvPr>
            <p:ph type="title"/>
          </p:nvPr>
        </p:nvSpPr>
        <p:spPr>
          <a:xfrm>
            <a:off x="838200" y="241070"/>
            <a:ext cx="10515600" cy="872836"/>
          </a:xfrm>
        </p:spPr>
        <p:txBody>
          <a:bodyPr>
            <a:normAutofit/>
          </a:bodyPr>
          <a:lstStyle>
            <a:lvl1pPr>
              <a:defRPr sz="3200" b="1">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1685230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1518701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AB51"/>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lnSpc>
                <a:spcPct val="100000"/>
              </a:lnSpc>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21340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838200" y="241070"/>
            <a:ext cx="10515600" cy="872836"/>
          </a:xfrm>
        </p:spPr>
        <p:txBody>
          <a:bodyPr>
            <a:normAutofit/>
          </a:bodyPr>
          <a:lstStyle>
            <a:lvl1pPr>
              <a:defRPr sz="3200" b="1">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1" name="Rectangle 10"/>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994"/>
          <a:stretch/>
        </p:blipFill>
        <p:spPr>
          <a:xfrm>
            <a:off x="-9525" y="0"/>
            <a:ext cx="775745" cy="1325880"/>
          </a:xfrm>
          <a:prstGeom prst="rect">
            <a:avLst/>
          </a:prstGeom>
        </p:spPr>
      </p:pic>
    </p:spTree>
    <p:extLst>
      <p:ext uri="{BB962C8B-B14F-4D97-AF65-F5344CB8AC3E}">
        <p14:creationId xmlns:p14="http://schemas.microsoft.com/office/powerpoint/2010/main" val="1005031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338208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marL="2286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3pPr>
            <a:lvl4pPr marL="16002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4pPr>
            <a:lvl5pPr marL="20574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838200" y="241070"/>
            <a:ext cx="10515600" cy="872836"/>
          </a:xfrm>
        </p:spPr>
        <p:txBody>
          <a:bodyPr>
            <a:normAutofit/>
          </a:bodyPr>
          <a:lstStyle>
            <a:lvl1pPr>
              <a:defRPr sz="3200" b="1">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13" name="Rectangle 12"/>
          <p:cNvSpPr/>
          <p:nvPr userDrawn="1"/>
        </p:nvSpPr>
        <p:spPr>
          <a:xfrm>
            <a:off x="0" y="1326862"/>
            <a:ext cx="12192000" cy="169459"/>
          </a:xfrm>
          <a:prstGeom prst="rect">
            <a:avLst/>
          </a:prstGeom>
          <a:gradFill flip="none" rotWithShape="1">
            <a:gsLst>
              <a:gs pos="0">
                <a:srgbClr val="8C8D9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37994"/>
          <a:stretch/>
        </p:blipFill>
        <p:spPr>
          <a:xfrm>
            <a:off x="-9525" y="0"/>
            <a:ext cx="775745" cy="1325880"/>
          </a:xfrm>
          <a:prstGeom prst="rect">
            <a:avLst/>
          </a:prstGeom>
        </p:spPr>
      </p:pic>
    </p:spTree>
    <p:extLst>
      <p:ext uri="{BB962C8B-B14F-4D97-AF65-F5344CB8AC3E}">
        <p14:creationId xmlns:p14="http://schemas.microsoft.com/office/powerpoint/2010/main" val="187960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lnSpc>
                <a:spcPct val="100000"/>
              </a:lnSpc>
              <a:defRPr sz="3200">
                <a:latin typeface="Arial" panose="020B0604020202020204" pitchFamily="34" charset="0"/>
                <a:cs typeface="Arial" panose="020B0604020202020204" pitchFamily="34" charset="0"/>
              </a:defRPr>
            </a:lvl1pPr>
            <a:lvl2pPr>
              <a:lnSpc>
                <a:spcPct val="100000"/>
              </a:lnSpc>
              <a:defRPr sz="2800">
                <a:latin typeface="Arial" panose="020B0604020202020204" pitchFamily="34" charset="0"/>
                <a:cs typeface="Arial" panose="020B0604020202020204" pitchFamily="34" charset="0"/>
              </a:defRPr>
            </a:lvl2pPr>
            <a:lvl3pPr>
              <a:lnSpc>
                <a:spcPct val="100000"/>
              </a:lnSpc>
              <a:defRPr sz="2400">
                <a:latin typeface="Arial" panose="020B0604020202020204" pitchFamily="34" charset="0"/>
                <a:cs typeface="Arial" panose="020B0604020202020204" pitchFamily="34" charset="0"/>
              </a:defRPr>
            </a:lvl3pPr>
            <a:lvl4pPr>
              <a:lnSpc>
                <a:spcPct val="100000"/>
              </a:lnSpc>
              <a:defRPr sz="20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73178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F78D28"/>
                </a:solidFill>
                <a:latin typeface="Andes" panose="02000000000000000000" pitchFamily="50" charset="0"/>
                <a:cs typeface="Arial" panose="020B06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lnSpc>
                <a:spcPct val="100000"/>
              </a:lnSpc>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8C8D9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ABA45-890E-45E3-AB7B-9C569D2DC0F9}" type="slidenum">
              <a:rPr lang="en-US" smtClean="0"/>
              <a:pPr/>
              <a:t>‹#›</a:t>
            </a:fld>
            <a:endParaRPr lang="uk-UA" dirty="0"/>
          </a:p>
        </p:txBody>
      </p:sp>
    </p:spTree>
    <p:extLst>
      <p:ext uri="{BB962C8B-B14F-4D97-AF65-F5344CB8AC3E}">
        <p14:creationId xmlns:p14="http://schemas.microsoft.com/office/powerpoint/2010/main" val="299016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6.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pPr/>
              <a:t>‹#›</a:t>
            </a:fld>
            <a:endParaRPr lang="en-US"/>
          </a:p>
        </p:txBody>
      </p:sp>
    </p:spTree>
    <p:extLst>
      <p:ext uri="{BB962C8B-B14F-4D97-AF65-F5344CB8AC3E}">
        <p14:creationId xmlns:p14="http://schemas.microsoft.com/office/powerpoint/2010/main" val="775878042"/>
      </p:ext>
    </p:extLst>
  </p:cSld>
  <p:clrMap bg1="lt1" tx1="dk1" bg2="lt2" tx2="dk2" accent1="accent1" accent2="accent2" accent3="accent3" accent4="accent4" accent5="accent5" accent6="accent6" hlink="hlink" folHlink="folHlink"/>
  <p:sldLayoutIdLst>
    <p:sldLayoutId id="2147483784"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1870224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323257979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50167629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7246762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E507384-B550-4009-883A-C32193F6F720}"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413179546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ndes"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405" y="443453"/>
            <a:ext cx="10854868" cy="1944522"/>
          </a:xfrm>
          <a:noFill/>
        </p:spPr>
        <p:txBody>
          <a:bodyPr>
            <a:noAutofit/>
          </a:bodyPr>
          <a:lstStyle/>
          <a:p>
            <a:r>
              <a:rPr dirty="0"/>
              <a:t>Реформа аудиту в ЄС і глобальний контекст: чому вона відбулася</a:t>
            </a:r>
            <a:endParaRPr lang="uk-UA" sz="3600" dirty="0"/>
          </a:p>
        </p:txBody>
      </p:sp>
      <p:sp>
        <p:nvSpPr>
          <p:cNvPr id="3" name="Subtitle 2"/>
          <p:cNvSpPr>
            <a:spLocks noGrp="1"/>
          </p:cNvSpPr>
          <p:nvPr>
            <p:ph type="subTitle" idx="1"/>
          </p:nvPr>
        </p:nvSpPr>
        <p:spPr>
          <a:xfrm>
            <a:off x="727192" y="3850160"/>
            <a:ext cx="11095839" cy="213932"/>
          </a:xfrm>
        </p:spPr>
        <p:txBody>
          <a:bodyPr>
            <a:noAutofit/>
          </a:bodyPr>
          <a:lstStyle/>
          <a:p>
            <a:r>
              <a:rPr lang="uk-UA" sz="1400" dirty="0">
                <a:solidFill>
                  <a:srgbClr val="FFFFFF"/>
                </a:solidFill>
              </a:rPr>
              <a:t>Майбутнє аудиторскої професії: міжнароний досвід та шлях України</a:t>
            </a:r>
          </a:p>
          <a:p>
            <a:r>
              <a:rPr lang="uk-UA" sz="1400" dirty="0">
                <a:solidFill>
                  <a:srgbClr val="FFFFFF"/>
                </a:solidFill>
              </a:rPr>
              <a:t>Спільний захід Аудиторської палати України, Міністерства фінансів України, </a:t>
            </a:r>
            <a:r>
              <a:rPr lang="en-US" sz="1400" dirty="0">
                <a:solidFill>
                  <a:srgbClr val="FFFFFF"/>
                </a:solidFill>
              </a:rPr>
              <a:t>CFRR </a:t>
            </a:r>
            <a:r>
              <a:rPr lang="uk-UA" sz="1400" dirty="0">
                <a:solidFill>
                  <a:srgbClr val="FFFFFF"/>
                </a:solidFill>
              </a:rPr>
              <a:t>Світового банку та</a:t>
            </a:r>
            <a:r>
              <a:rPr lang="en-US" sz="1400" dirty="0">
                <a:solidFill>
                  <a:srgbClr val="FFFFFF"/>
                </a:solidFill>
              </a:rPr>
              <a:t> </a:t>
            </a:r>
            <a:r>
              <a:rPr lang="uk-UA" sz="1400" dirty="0">
                <a:solidFill>
                  <a:srgbClr val="FFFFFF"/>
                </a:solidFill>
              </a:rPr>
              <a:t>проекту ЄС</a:t>
            </a:r>
            <a:r>
              <a:rPr lang="en-US" sz="1400" dirty="0">
                <a:solidFill>
                  <a:srgbClr val="FFFFFF"/>
                </a:solidFill>
              </a:rPr>
              <a:t> FINSTAR</a:t>
            </a:r>
            <a:r>
              <a:rPr lang="uk-UA" sz="1400" dirty="0">
                <a:solidFill>
                  <a:srgbClr val="FFFFFF"/>
                </a:solidFill>
              </a:rPr>
              <a:t> </a:t>
            </a:r>
            <a:endParaRPr sz="1400" dirty="0">
              <a:solidFill>
                <a:srgbClr val="FFFFFF"/>
              </a:solidFill>
            </a:endParaRPr>
          </a:p>
        </p:txBody>
      </p:sp>
      <p:sp>
        <p:nvSpPr>
          <p:cNvPr id="4" name="Text Placeholder 3"/>
          <p:cNvSpPr>
            <a:spLocks noGrp="1"/>
          </p:cNvSpPr>
          <p:nvPr>
            <p:ph type="body" sz="quarter" idx="12"/>
          </p:nvPr>
        </p:nvSpPr>
        <p:spPr/>
        <p:txBody>
          <a:bodyPr>
            <a:normAutofit fontScale="77500" lnSpcReduction="20000"/>
          </a:bodyPr>
          <a:lstStyle/>
          <a:p>
            <a:r>
              <a:rPr dirty="0"/>
              <a:t>Андрій Бусуйок (Andrei Busuioc), Старший спеціаліст з фінансового менеджменту, Центр реформ фінансової звітності Світового банку</a:t>
            </a:r>
          </a:p>
          <a:p>
            <a:pPr algn="l"/>
            <a:endParaRPr lang="uk-UA" dirty="0"/>
          </a:p>
        </p:txBody>
      </p:sp>
      <p:sp>
        <p:nvSpPr>
          <p:cNvPr id="5" name="Text Placeholder 4"/>
          <p:cNvSpPr>
            <a:spLocks noGrp="1"/>
          </p:cNvSpPr>
          <p:nvPr>
            <p:ph type="body" sz="quarter" idx="13"/>
          </p:nvPr>
        </p:nvSpPr>
        <p:spPr>
          <a:xfrm>
            <a:off x="304800" y="3105151"/>
            <a:ext cx="11271011" cy="745009"/>
          </a:xfrm>
        </p:spPr>
        <p:txBody>
          <a:bodyPr/>
          <a:lstStyle/>
          <a:p>
            <a:r>
              <a:rPr dirty="0"/>
              <a:t>29 вересня 2017 року - м. </a:t>
            </a:r>
            <a:r>
              <a:rPr dirty="0" err="1"/>
              <a:t>Київ</a:t>
            </a:r>
            <a:r>
              <a:rPr dirty="0"/>
              <a:t> </a:t>
            </a:r>
            <a:endParaRPr lang="uk-UA" dirty="0"/>
          </a:p>
          <a:p>
            <a:endParaRPr dirty="0"/>
          </a:p>
        </p:txBody>
      </p:sp>
    </p:spTree>
    <p:extLst>
      <p:ext uri="{BB962C8B-B14F-4D97-AF65-F5344CB8AC3E}">
        <p14:creationId xmlns:p14="http://schemas.microsoft.com/office/powerpoint/2010/main" val="207696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Потреби в ресурсах/спроможностях задля ефективного нагляду за аудиторською діяльністю</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95545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75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Необхідність виявлення ризиків при проведенні перевірок</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64234586"/>
              </p:ext>
            </p:extLst>
          </p:nvPr>
        </p:nvGraphicFramePr>
        <p:xfrm>
          <a:off x="570915" y="1494971"/>
          <a:ext cx="10936457" cy="510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0710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Виклики, пов’язані з формуванням структури органу нагляду</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38987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97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Основна дилема суспільного нагляду:</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98036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216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Роль консультативних комітетів</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107442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289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Розслідування та дисциплінарні стягнення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83611360"/>
              </p:ext>
            </p:extLst>
          </p:nvPr>
        </p:nvGraphicFramePr>
        <p:xfrm>
          <a:off x="838200" y="1611086"/>
          <a:ext cx="10515600" cy="470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087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Особливий характер регулювання аудиторської діяльності</a:t>
            </a:r>
            <a:endParaRPr lang="uk-UA" dirty="0"/>
          </a:p>
        </p:txBody>
      </p:sp>
      <p:sp>
        <p:nvSpPr>
          <p:cNvPr id="3" name="Content Placeholder 2"/>
          <p:cNvSpPr>
            <a:spLocks noGrp="1"/>
          </p:cNvSpPr>
          <p:nvPr>
            <p:ph idx="1"/>
          </p:nvPr>
        </p:nvSpPr>
        <p:spPr>
          <a:xfrm>
            <a:off x="618836" y="1690255"/>
            <a:ext cx="10734964" cy="4486708"/>
          </a:xfrm>
        </p:spPr>
        <p:txBody>
          <a:bodyPr>
            <a:normAutofit fontScale="62500" lnSpcReduction="20000"/>
          </a:bodyPr>
          <a:lstStyle/>
          <a:p>
            <a:r>
              <a:rPr dirty="0"/>
              <a:t>Проведення аудиторської перевірки великих компаній передбачає не лише дотримання певного стандартного набору процедур та проставляння «галочок» у контрольному списку</a:t>
            </a:r>
          </a:p>
          <a:p>
            <a:r>
              <a:rPr dirty="0"/>
              <a:t>Для того, щоб бути ефективним, аудитор повинен використовувати знання та досвід, щоб </a:t>
            </a:r>
          </a:p>
          <a:p>
            <a:pPr lvl="1">
              <a:buFont typeface="Arial" panose="020B0604020202020204" pitchFamily="34" charset="0"/>
              <a:buChar char="•"/>
            </a:pPr>
            <a:r>
              <a:rPr dirty="0"/>
              <a:t>Зрозуміти характер діяльності компанії та порядок оцінювання, реєстрації, збирання нею інформації про свої операції, зобов’язання та активи, а також складання звіту про неї</a:t>
            </a:r>
          </a:p>
          <a:p>
            <a:pPr lvl="1">
              <a:buFont typeface="Arial" panose="020B0604020202020204" pitchFamily="34" charset="0"/>
              <a:buChar char="•"/>
            </a:pPr>
            <a:r>
              <a:rPr dirty="0"/>
              <a:t>Виявлення конкретних ризиків, які можуть призвести до допущення такою компанією неточностей у звітності в контексті деяких із цих статей, виходячи з того, яким чином вона здійснює свою діяльність</a:t>
            </a:r>
          </a:p>
          <a:p>
            <a:pPr lvl="1">
              <a:buFont typeface="Arial" panose="020B0604020202020204" pitchFamily="34" charset="0"/>
              <a:buChar char="•"/>
            </a:pPr>
            <a:r>
              <a:rPr dirty="0"/>
              <a:t>Використання професійного судження для розробки і виконання перевірок щодо конкретної компанії задля одержання обґрунтованої впевненості в достовірності фінансової звітності</a:t>
            </a:r>
          </a:p>
          <a:p>
            <a:pPr lvl="1">
              <a:buFont typeface="Arial" panose="020B0604020202020204" pitchFamily="34" charset="0"/>
              <a:buChar char="•"/>
            </a:pPr>
            <a:r>
              <a:rPr dirty="0"/>
              <a:t>І аудитор повинен робити все це ефективно, протягом розумно необхідного часу та без невиправданих витрат</a:t>
            </a:r>
          </a:p>
          <a:p>
            <a:r>
              <a:rPr dirty="0"/>
              <a:t>Отже, </a:t>
            </a:r>
            <a:r>
              <a:rPr lang="en-US" b="1" dirty="0"/>
              <a:t>регулятори аудиторської діяльності повинні розуміти, що вони регулюють не однотипну шаблонну діяльність,</a:t>
            </a:r>
            <a:r>
              <a:rPr dirty="0"/>
              <a:t> в якій вони можуть очікувати побачити однакові кроки і процедури, виконувані щоразу.  Це надзвичайно складне завдання для ефективного регулювання. </a:t>
            </a:r>
            <a:endParaRPr lang="uk-UA" dirty="0"/>
          </a:p>
        </p:txBody>
      </p:sp>
    </p:spTree>
    <p:extLst>
      <p:ext uri="{BB962C8B-B14F-4D97-AF65-F5344CB8AC3E}">
        <p14:creationId xmlns:p14="http://schemas.microsoft.com/office/powerpoint/2010/main" val="3478983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dirty="0"/>
              <a:t>Гостра необхідність наявності досвіду у сфері аудиту для здійснення суспільного нагляду</a:t>
            </a:r>
          </a:p>
        </p:txBody>
      </p:sp>
      <p:sp>
        <p:nvSpPr>
          <p:cNvPr id="4" name="Content Placeholder 3"/>
          <p:cNvSpPr>
            <a:spLocks noGrp="1"/>
          </p:cNvSpPr>
          <p:nvPr>
            <p:ph idx="1"/>
          </p:nvPr>
        </p:nvSpPr>
        <p:spPr>
          <a:xfrm>
            <a:off x="517235" y="1708726"/>
            <a:ext cx="11139055" cy="4544291"/>
          </a:xfrm>
        </p:spPr>
        <p:txBody>
          <a:bodyPr>
            <a:normAutofit fontScale="92500" lnSpcReduction="10000"/>
          </a:bodyPr>
          <a:lstStyle/>
          <a:p>
            <a:pPr marL="0" lvl="0" indent="0">
              <a:spcAft>
                <a:spcPct val="5000"/>
              </a:spcAft>
              <a:buClr>
                <a:srgbClr val="99CC00"/>
              </a:buClr>
              <a:buNone/>
            </a:pPr>
            <a:r>
              <a:rPr lang="en-US" altLang="ja-JP" sz="2200" kern="0" dirty="0">
                <a:solidFill>
                  <a:srgbClr val="000000"/>
                </a:solidFill>
              </a:rPr>
              <a:t>Аудит – це одна з найскладніших для регулювання сфер. Щоб визначити, чи діяв аудитор з професійною компетентністю та належною обачливістю на основі обґрунтованого судження, </a:t>
            </a:r>
            <a:r>
              <a:rPr lang="en-US" altLang="ja-JP" sz="2200" kern="0" dirty="0" err="1">
                <a:solidFill>
                  <a:srgbClr val="000000"/>
                </a:solidFill>
              </a:rPr>
              <a:t>регулятор</a:t>
            </a:r>
            <a:r>
              <a:rPr lang="en-US" altLang="ja-JP" sz="2200" kern="0" dirty="0">
                <a:solidFill>
                  <a:srgbClr val="000000"/>
                </a:solidFill>
              </a:rPr>
              <a:t> </a:t>
            </a:r>
            <a:r>
              <a:rPr lang="en-US" altLang="ja-JP" sz="2200" kern="0" dirty="0"/>
              <a:t>(</a:t>
            </a:r>
            <a:r>
              <a:rPr lang="uk-UA" altLang="ja-JP" sz="2200" kern="0" dirty="0"/>
              <a:t>і особливо ті, хто дійснюють інспеції</a:t>
            </a:r>
            <a:r>
              <a:rPr lang="en-US" altLang="ja-JP" sz="2200" kern="0" dirty="0"/>
              <a:t>) </a:t>
            </a:r>
            <a:r>
              <a:rPr lang="en-US" altLang="ja-JP" sz="2200" kern="0" dirty="0" err="1">
                <a:solidFill>
                  <a:srgbClr val="000000"/>
                </a:solidFill>
              </a:rPr>
              <a:t>повинен</a:t>
            </a:r>
            <a:r>
              <a:rPr lang="en-US" altLang="ja-JP" sz="2200" kern="0" dirty="0">
                <a:solidFill>
                  <a:srgbClr val="000000"/>
                </a:solidFill>
              </a:rPr>
              <a:t> </a:t>
            </a:r>
          </a:p>
          <a:p>
            <a:pPr lvl="1">
              <a:spcAft>
                <a:spcPct val="5000"/>
              </a:spcAft>
              <a:buFont typeface="Arial" panose="020B0604020202020204" pitchFamily="34" charset="0"/>
              <a:buChar char="•"/>
            </a:pPr>
            <a:r>
              <a:rPr lang="en-US" altLang="ja-JP" sz="2200" kern="0" dirty="0">
                <a:solidFill>
                  <a:srgbClr val="000000"/>
                </a:solidFill>
              </a:rPr>
              <a:t>ознайомитися з великим набором фактів про компанію, що проходить аудиторську перевірку, які проаналізував (або повинен був проаналізувати) аудитор</a:t>
            </a:r>
          </a:p>
          <a:p>
            <a:pPr lvl="1">
              <a:spcAft>
                <a:spcPct val="5000"/>
              </a:spcAft>
              <a:buFont typeface="Arial" panose="020B0604020202020204" pitchFamily="34" charset="0"/>
              <a:buChar char="•"/>
            </a:pPr>
            <a:r>
              <a:rPr lang="en-US" altLang="ja-JP" sz="2200" kern="0" dirty="0">
                <a:solidFill>
                  <a:srgbClr val="000000"/>
                </a:solidFill>
              </a:rPr>
              <a:t>визначити і зрозуміти процедури, виконані аудитором для перевірки фінансової звітності компанії, а також запроваджені в аудиторській організації програми забезпечення якості, які вплинули на аудиторську перевірку </a:t>
            </a:r>
          </a:p>
          <a:p>
            <a:pPr lvl="1">
              <a:spcAft>
                <a:spcPct val="5000"/>
              </a:spcAft>
              <a:buFont typeface="Arial" panose="020B0604020202020204" pitchFamily="34" charset="0"/>
              <a:buChar char="•"/>
            </a:pPr>
            <a:r>
              <a:rPr lang="en-US" altLang="ja-JP" sz="2200" kern="0" dirty="0">
                <a:solidFill>
                  <a:srgbClr val="000000"/>
                </a:solidFill>
              </a:rPr>
              <a:t>оцінити, чи є зазначені процедури і програми обґрунтованими, з огляду на ризики недостовірності фінансової звітності, з якими зіткнувся аудитор</a:t>
            </a:r>
          </a:p>
          <a:p>
            <a:pPr marL="0" lvl="1" indent="0">
              <a:spcAft>
                <a:spcPct val="5000"/>
              </a:spcAft>
              <a:buClr>
                <a:srgbClr val="99CC00"/>
              </a:buClr>
              <a:buNone/>
            </a:pPr>
            <a:r>
              <a:rPr lang="en-US" altLang="ja-JP" sz="2200" b="1" kern="0" dirty="0">
                <a:solidFill>
                  <a:srgbClr val="000000"/>
                </a:solidFill>
              </a:rPr>
              <a:t>Лише висококваліфіковані та досвідчені фахівці у сфері аудиту можуть належним чином виконувати цю регуляторну функцію.  Для перевірки деяких аудитів (наприклад, фінансових послуг, авіакомпаній, екстрактивних речовин) також потрібна наявність галузевого досвіду</a:t>
            </a:r>
            <a:endParaRPr lang="uk-UA" dirty="0">
              <a:solidFill>
                <a:srgbClr val="000000"/>
              </a:solidFill>
            </a:endParaRPr>
          </a:p>
          <a:p>
            <a:endParaRPr lang="uk-UA" dirty="0"/>
          </a:p>
        </p:txBody>
      </p:sp>
    </p:spTree>
    <p:extLst>
      <p:ext uri="{BB962C8B-B14F-4D97-AF65-F5344CB8AC3E}">
        <p14:creationId xmlns:p14="http://schemas.microsoft.com/office/powerpoint/2010/main" val="2302413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Принципи IFIAR - структура нагляду за аудиторською діяльністю</a:t>
            </a:r>
            <a:endParaRPr lang="uk-UA" dirty="0"/>
          </a:p>
        </p:txBody>
      </p:sp>
      <p:sp>
        <p:nvSpPr>
          <p:cNvPr id="3" name="Content Placeholder 2"/>
          <p:cNvSpPr>
            <a:spLocks noGrp="1"/>
          </p:cNvSpPr>
          <p:nvPr>
            <p:ph idx="1"/>
          </p:nvPr>
        </p:nvSpPr>
        <p:spPr>
          <a:xfrm>
            <a:off x="436727" y="1825625"/>
            <a:ext cx="11150221" cy="4493288"/>
          </a:xfrm>
        </p:spPr>
        <p:txBody>
          <a:bodyPr>
            <a:normAutofit fontScale="92500" lnSpcReduction="20000"/>
          </a:bodyPr>
          <a:lstStyle/>
          <a:p>
            <a:r>
              <a:rPr dirty="0"/>
              <a:t>Міжнародний форум незалежних регуляторів аудиторської діяльності (IFIAR) визначає 11 основних принципів систем суспільного нагляду, які зосереджені навколо трьох тем:</a:t>
            </a:r>
          </a:p>
          <a:p>
            <a:pPr marL="0" indent="0">
              <a:buNone/>
            </a:pPr>
            <a:r>
              <a:rPr dirty="0"/>
              <a:t>Структура нагляду за аудиторською діяльністю:</a:t>
            </a:r>
          </a:p>
          <a:p>
            <a:pPr marL="0" indent="0">
              <a:buNone/>
            </a:pPr>
            <a:r>
              <a:rPr lang="en-US" b="1" dirty="0"/>
              <a:t>Принцип 1: </a:t>
            </a:r>
            <a:r>
              <a:rPr dirty="0"/>
              <a:t>Обов’язки та повноваження регуляторів аудиторської діяльності повинні слугувати суспільним інтересам і мати чітке та об’єктивне відображення в законодавстві</a:t>
            </a:r>
          </a:p>
          <a:p>
            <a:pPr marL="0" indent="0">
              <a:buNone/>
            </a:pPr>
            <a:r>
              <a:rPr lang="en-US" b="1" dirty="0"/>
              <a:t>Принцип 2: </a:t>
            </a:r>
            <a:r>
              <a:rPr dirty="0"/>
              <a:t>Регулятори аудиторської діяльності повинні бути функціонально незалежними в своїй діяльності</a:t>
            </a:r>
          </a:p>
          <a:p>
            <a:pPr marL="0" indent="0">
              <a:buNone/>
            </a:pPr>
            <a:r>
              <a:rPr lang="en-US" b="1" dirty="0"/>
              <a:t>Принцип 3: </a:t>
            </a:r>
            <a:r>
              <a:rPr dirty="0"/>
              <a:t>Робота регуляторів аудиторської діяльності повинна бути прозорою та підзвітною</a:t>
            </a:r>
          </a:p>
          <a:p>
            <a:endParaRPr lang="uk-UA" dirty="0"/>
          </a:p>
        </p:txBody>
      </p:sp>
    </p:spTree>
    <p:extLst>
      <p:ext uri="{BB962C8B-B14F-4D97-AF65-F5344CB8AC3E}">
        <p14:creationId xmlns:p14="http://schemas.microsoft.com/office/powerpoint/2010/main" val="44412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Принципи IFIAR - діяльність з нагляду за аудитом</a:t>
            </a:r>
            <a:endParaRPr lang="uk-UA" dirty="0"/>
          </a:p>
        </p:txBody>
      </p:sp>
      <p:sp>
        <p:nvSpPr>
          <p:cNvPr id="3" name="Content Placeholder 2"/>
          <p:cNvSpPr>
            <a:spLocks noGrp="1"/>
          </p:cNvSpPr>
          <p:nvPr>
            <p:ph idx="1"/>
          </p:nvPr>
        </p:nvSpPr>
        <p:spPr>
          <a:xfrm>
            <a:off x="586854" y="1637731"/>
            <a:ext cx="11068334" cy="4539232"/>
          </a:xfrm>
        </p:spPr>
        <p:txBody>
          <a:bodyPr>
            <a:normAutofit fontScale="70000" lnSpcReduction="20000"/>
          </a:bodyPr>
          <a:lstStyle/>
          <a:p>
            <a:pPr marL="0" indent="0">
              <a:buNone/>
            </a:pPr>
            <a:r>
              <a:rPr lang="en-US" b="1" dirty="0"/>
              <a:t>Принцип 4: </a:t>
            </a:r>
            <a:r>
              <a:rPr dirty="0"/>
              <a:t>Регулятори аудиторської діяльності повинні мати всеохоплюючі повноваження зі здійснення контрольних функцій, які включають можливості забезпечення того, щоб результати перевірок або рекомендації належним чином враховувались та виконувались; такі повноваження зі здійснення контрольних функцій повинні включати можливість застосування різноманітних санкцій, включаючи, наприклад, накладення штрафів, позбавлення ліцензії на право здійснення аудиторської діяльності та/або виключення з реєстру</a:t>
            </a:r>
          </a:p>
          <a:p>
            <a:pPr marL="0" indent="0">
              <a:buNone/>
            </a:pPr>
            <a:r>
              <a:rPr lang="en-US" b="1" dirty="0"/>
              <a:t>Принцип 5: </a:t>
            </a:r>
            <a:r>
              <a:rPr dirty="0"/>
              <a:t>Регулятори аудиторської діяльності повинні забезпечити незалежність свого персоналу від аудиторської професії і достатню штатну чисельність персоналу належної кваліфікації</a:t>
            </a:r>
          </a:p>
          <a:p>
            <a:pPr marL="0" indent="0">
              <a:buNone/>
            </a:pPr>
            <a:r>
              <a:rPr lang="en-US" b="1" dirty="0"/>
              <a:t>Принцип 6: </a:t>
            </a:r>
            <a:r>
              <a:rPr dirty="0"/>
              <a:t>Регулятори аудиторської діяльності повинні бути об’єктивними, вільними від конфлікту інтересів і дотримуватися належних заходів конфіденційності</a:t>
            </a:r>
          </a:p>
          <a:p>
            <a:pPr marL="0" indent="0">
              <a:buNone/>
            </a:pPr>
            <a:r>
              <a:rPr lang="en-US" b="1" dirty="0"/>
              <a:t>Принцип 7: </a:t>
            </a:r>
            <a:r>
              <a:rPr dirty="0"/>
              <a:t>Регулятори аудиторської діяльності повинні вживати належних заходів для співпраці з іншими регуляторами аудиторської діяльності та, якщо необхідно, з іншими третіми особами</a:t>
            </a:r>
          </a:p>
          <a:p>
            <a:endParaRPr lang="uk-UA" dirty="0"/>
          </a:p>
        </p:txBody>
      </p:sp>
    </p:spTree>
    <p:extLst>
      <p:ext uri="{BB962C8B-B14F-4D97-AF65-F5344CB8AC3E}">
        <p14:creationId xmlns:p14="http://schemas.microsoft.com/office/powerpoint/2010/main" val="2009556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Цілі</a:t>
            </a:r>
          </a:p>
        </p:txBody>
      </p:sp>
      <p:sp>
        <p:nvSpPr>
          <p:cNvPr id="4" name="Content Placeholder 3"/>
          <p:cNvSpPr>
            <a:spLocks noGrp="1"/>
          </p:cNvSpPr>
          <p:nvPr>
            <p:ph idx="1"/>
          </p:nvPr>
        </p:nvSpPr>
        <p:spPr/>
        <p:txBody>
          <a:bodyPr>
            <a:normAutofit/>
          </a:bodyPr>
          <a:lstStyle/>
          <a:p>
            <a:pPr marL="0" indent="0">
              <a:buNone/>
            </a:pPr>
            <a:r>
              <a:rPr dirty="0"/>
              <a:t>Мета сесії полягає в тому, щоб представити та обговорити</a:t>
            </a:r>
          </a:p>
          <a:p>
            <a:r>
              <a:rPr dirty="0"/>
              <a:t>походження, функції та існуючі виклики у сфері суспільного нагляду за аудиторською професією</a:t>
            </a:r>
          </a:p>
          <a:p>
            <a:r>
              <a:rPr dirty="0"/>
              <a:t>різні інституційні механізми суспільного нагляду та забезпечення якості, їхні переваги і недоліки</a:t>
            </a:r>
          </a:p>
          <a:p>
            <a:r>
              <a:rPr dirty="0"/>
              <a:t>основні види діяльності - на прикладах систем нагляду за аудиторською діяльністю та забезпечення якості аудиту з різних країн світу і, зокрема, з аналізом ситуації в Грузії</a:t>
            </a:r>
          </a:p>
          <a:p>
            <a:endParaRPr lang="uk-UA" dirty="0"/>
          </a:p>
        </p:txBody>
      </p:sp>
    </p:spTree>
    <p:extLst>
      <p:ext uri="{BB962C8B-B14F-4D97-AF65-F5344CB8AC3E}">
        <p14:creationId xmlns:p14="http://schemas.microsoft.com/office/powerpoint/2010/main" val="2563481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Принципи IFIAR - Принципи перевірки аудиту</a:t>
            </a:r>
            <a:endParaRPr lang="uk-UA" dirty="0"/>
          </a:p>
        </p:txBody>
      </p:sp>
      <p:sp>
        <p:nvSpPr>
          <p:cNvPr id="3" name="Content Placeholder 2"/>
          <p:cNvSpPr>
            <a:spLocks noGrp="1"/>
          </p:cNvSpPr>
          <p:nvPr>
            <p:ph idx="1"/>
          </p:nvPr>
        </p:nvSpPr>
        <p:spPr>
          <a:xfrm>
            <a:off x="586854" y="1637731"/>
            <a:ext cx="11068334" cy="4539232"/>
          </a:xfrm>
        </p:spPr>
        <p:txBody>
          <a:bodyPr>
            <a:normAutofit fontScale="77500" lnSpcReduction="20000"/>
          </a:bodyPr>
          <a:lstStyle/>
          <a:p>
            <a:pPr marL="0" indent="0">
              <a:buNone/>
            </a:pPr>
            <a:r>
              <a:rPr lang="en-US" b="1" dirty="0"/>
              <a:t>Принцип 8: </a:t>
            </a:r>
            <a:r>
              <a:rPr dirty="0"/>
              <a:t>Регулятори аудиторської діяльності повинні, як мінімум, проводити періодичні перевірки аудиторських організацій, що здійснюють аудит суспільно значимих суб’єктів господарювання, для оцінки їхньої відповідності діючим професійним стандартам, вимогам незалежності та іншим законам, правилам і нормам</a:t>
            </a:r>
          </a:p>
          <a:p>
            <a:pPr marL="0" indent="0">
              <a:buNone/>
            </a:pPr>
            <a:r>
              <a:rPr lang="en-US" b="1" dirty="0"/>
              <a:t>Принцип 9: </a:t>
            </a:r>
            <a:r>
              <a:rPr dirty="0"/>
              <a:t>Регулятори аудиторської діяльності повинні забезпечити запровадження програми перевірок на основі ризик-орієнтованого підходу</a:t>
            </a:r>
          </a:p>
          <a:p>
            <a:pPr marL="0" indent="0">
              <a:buNone/>
            </a:pPr>
            <a:r>
              <a:rPr lang="en-US" b="1" dirty="0"/>
              <a:t>Принцип 10: </a:t>
            </a:r>
            <a:r>
              <a:rPr dirty="0"/>
              <a:t>Регулятори аудиторської діяльності повинні забезпечити наявність ефективних процедур перевірки як на рівні організації в цілому, так і на рівні аудиторських файлів</a:t>
            </a:r>
          </a:p>
          <a:p>
            <a:pPr marL="0" indent="0">
              <a:buNone/>
            </a:pPr>
            <a:r>
              <a:rPr lang="en-US" b="1" dirty="0"/>
              <a:t>Принцип 11:  </a:t>
            </a:r>
            <a:r>
              <a:rPr dirty="0"/>
              <a:t>Регулятори аудиторської діяльності повинні мати механізми документування результатів проведених перевірок та інформування про них аудиторських організацій, а також механізми забезпечення усунення порушень аудиторськими організаціями</a:t>
            </a:r>
          </a:p>
          <a:p>
            <a:endParaRPr lang="uk-UA" dirty="0"/>
          </a:p>
        </p:txBody>
      </p:sp>
    </p:spTree>
    <p:extLst>
      <p:ext uri="{BB962C8B-B14F-4D97-AF65-F5344CB8AC3E}">
        <p14:creationId xmlns:p14="http://schemas.microsoft.com/office/powerpoint/2010/main" val="3553467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Стратегічне керування суспільним наглядом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964430"/>
              </p:ext>
            </p:extLst>
          </p:nvPr>
        </p:nvGraphicFramePr>
        <p:xfrm>
          <a:off x="435429" y="1690914"/>
          <a:ext cx="11219541" cy="4486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021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Запитання та відповіді</a:t>
            </a:r>
          </a:p>
        </p:txBody>
      </p:sp>
      <p:sp>
        <p:nvSpPr>
          <p:cNvPr id="3" name="Content Placeholder 2"/>
          <p:cNvSpPr>
            <a:spLocks noGrp="1"/>
          </p:cNvSpPr>
          <p:nvPr>
            <p:ph idx="1"/>
          </p:nvPr>
        </p:nvSpPr>
        <p:spPr/>
        <p:txBody>
          <a:bodyPr>
            <a:normAutofit/>
          </a:bodyPr>
          <a:lstStyle/>
          <a:p>
            <a:r>
              <a:rPr dirty="0"/>
              <a:t>Чи є якісь запитання?</a:t>
            </a:r>
          </a:p>
          <a:p>
            <a:endParaRPr lang="uk-UA" dirty="0"/>
          </a:p>
          <a:p>
            <a:r>
              <a:rPr dirty="0"/>
              <a:t>Давайте поглянемо на деякі ключові сфери, які слід враховувати при запровадженні нагляду за аудиторською діяльністю, а також на деякі приклади того, як його було запроваджено в Європі та інших частинах світу.</a:t>
            </a:r>
          </a:p>
          <a:p>
            <a:r>
              <a:rPr dirty="0"/>
              <a:t>Потім перед нами виступить Юрій Долідзе (Yuri Dolidze), який розкаже про приклад Грузії.</a:t>
            </a:r>
            <a:endParaRPr lang="uk-UA" dirty="0"/>
          </a:p>
        </p:txBody>
      </p:sp>
      <p:sp>
        <p:nvSpPr>
          <p:cNvPr id="4" name="Rectangle 3"/>
          <p:cNvSpPr/>
          <p:nvPr/>
        </p:nvSpPr>
        <p:spPr>
          <a:xfrm>
            <a:off x="5977217" y="3244334"/>
            <a:ext cx="237566" cy="369332"/>
          </a:xfrm>
          <a:prstGeom prst="rect">
            <a:avLst/>
          </a:prstGeom>
        </p:spPr>
        <p:txBody>
          <a:bodyPr wrap="none">
            <a:spAutoFit/>
          </a:bodyPr>
          <a:lstStyle/>
          <a:p>
            <a:r>
              <a:rPr dirty="0"/>
              <a:t> </a:t>
            </a:r>
          </a:p>
        </p:txBody>
      </p:sp>
    </p:spTree>
    <p:extLst>
      <p:ext uri="{BB962C8B-B14F-4D97-AF65-F5344CB8AC3E}">
        <p14:creationId xmlns:p14="http://schemas.microsoft.com/office/powerpoint/2010/main" val="4260665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Саморегулювання аудиторської професії</a:t>
            </a:r>
            <a:endParaRPr lang="uk-UA" dirty="0"/>
          </a:p>
        </p:txBody>
      </p:sp>
      <p:sp>
        <p:nvSpPr>
          <p:cNvPr id="3" name="Content Placeholder 2"/>
          <p:cNvSpPr>
            <a:spLocks noGrp="1"/>
          </p:cNvSpPr>
          <p:nvPr>
            <p:ph idx="1"/>
          </p:nvPr>
        </p:nvSpPr>
        <p:spPr/>
        <p:txBody>
          <a:bodyPr/>
          <a:lstStyle/>
          <a:p>
            <a:r>
              <a:rPr dirty="0"/>
              <a:t>До 2002 року аудиторська спільнота була саморегульована: професійні організації розробляли стандарти аудиту, накладали дисциплінарні стягнення на членів і рекламували якість і переваги аудиту своїх членів у суспільстві</a:t>
            </a:r>
          </a:p>
          <a:p>
            <a:r>
              <a:rPr dirty="0"/>
              <a:t>Регулюючі органи в США та інших країнах час від часу втручалися, накладаючи дисциплінарні стягнення на аудиторів в особливо кричущих випадках, а іноді щоб спонукати аудиторську спільноту посилити стандарти аудиту</a:t>
            </a:r>
          </a:p>
          <a:p>
            <a:endParaRPr lang="uk-UA" dirty="0"/>
          </a:p>
        </p:txBody>
      </p:sp>
    </p:spTree>
    <p:extLst>
      <p:ext uri="{BB962C8B-B14F-4D97-AF65-F5344CB8AC3E}">
        <p14:creationId xmlns:p14="http://schemas.microsoft.com/office/powerpoint/2010/main" val="2562023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Чому суспільний нагляд? </a:t>
            </a:r>
          </a:p>
        </p:txBody>
      </p:sp>
      <p:sp>
        <p:nvSpPr>
          <p:cNvPr id="3" name="Content Placeholder 2"/>
          <p:cNvSpPr>
            <a:spLocks noGrp="1"/>
          </p:cNvSpPr>
          <p:nvPr>
            <p:ph idx="1"/>
          </p:nvPr>
        </p:nvSpPr>
        <p:spPr>
          <a:xfrm>
            <a:off x="602776" y="1675498"/>
            <a:ext cx="10986448" cy="4912931"/>
          </a:xfrm>
        </p:spPr>
        <p:txBody>
          <a:bodyPr>
            <a:normAutofit/>
          </a:bodyPr>
          <a:lstStyle/>
          <a:p>
            <a:r>
              <a:rPr dirty="0"/>
              <a:t>Сучасний рух у напрямку впровадження суспільного нагляду за аудиторською діяльністю почався в результаті хвилі скандалів з корпоративною фінансовою звітністю, що прокотилася 17 років тому в США, Європі та Японії.</a:t>
            </a:r>
          </a:p>
          <a:p>
            <a:pPr lvl="4"/>
            <a:endParaRPr lang="uk-UA" dirty="0"/>
          </a:p>
        </p:txBody>
      </p:sp>
      <p:sp>
        <p:nvSpPr>
          <p:cNvPr id="5" name="Content Placeholder 2"/>
          <p:cNvSpPr txBox="1">
            <a:spLocks/>
          </p:cNvSpPr>
          <p:nvPr/>
        </p:nvSpPr>
        <p:spPr>
          <a:xfrm>
            <a:off x="709684" y="3485862"/>
            <a:ext cx="6059606" cy="310256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SzPct val="10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0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0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dirty="0"/>
              <a:t>У 2002 році було прийнято Закон Сарбейнса-Окслі, а в 2006 році – Директиву ЄС про обов’язковий аудит  – </a:t>
            </a:r>
          </a:p>
          <a:p>
            <a:pPr marL="0" indent="0">
              <a:buNone/>
            </a:pPr>
            <a:r>
              <a:rPr lang="en-US" i="1" dirty="0"/>
              <a:t>на міжнародному рівні затвердилася єдина думка про те, що аудитори не можуть належним чином регулювати себе самі, головним чином через відсутність достатніх стимулів для цього:</a:t>
            </a:r>
          </a:p>
          <a:p>
            <a:endParaRPr lang="uk-UA" dirty="0"/>
          </a:p>
        </p:txBody>
      </p:sp>
      <p:sp>
        <p:nvSpPr>
          <p:cNvPr id="6" name="Hexagon 5"/>
          <p:cNvSpPr/>
          <p:nvPr/>
        </p:nvSpPr>
        <p:spPr>
          <a:xfrm>
            <a:off x="8191495" y="3080407"/>
            <a:ext cx="1990725" cy="1643064"/>
          </a:xfrm>
          <a:prstGeom prst="hexagon">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Конфлікт інтересів</a:t>
            </a:r>
          </a:p>
        </p:txBody>
      </p:sp>
      <p:sp>
        <p:nvSpPr>
          <p:cNvPr id="7" name="Hexagon 6"/>
          <p:cNvSpPr/>
          <p:nvPr/>
        </p:nvSpPr>
        <p:spPr>
          <a:xfrm>
            <a:off x="6710350" y="4651102"/>
            <a:ext cx="1990725" cy="1643064"/>
          </a:xfrm>
          <a:prstGeom prst="hexagon">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Корупція</a:t>
            </a:r>
          </a:p>
        </p:txBody>
      </p:sp>
      <p:sp>
        <p:nvSpPr>
          <p:cNvPr id="8" name="Hexagon 7"/>
          <p:cNvSpPr/>
          <p:nvPr/>
        </p:nvSpPr>
        <p:spPr>
          <a:xfrm>
            <a:off x="9727410" y="4651102"/>
            <a:ext cx="1990725" cy="1643064"/>
          </a:xfrm>
          <a:prstGeom prst="hexagon">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Ринкові стимули</a:t>
            </a:r>
          </a:p>
        </p:txBody>
      </p:sp>
    </p:spTree>
    <p:extLst>
      <p:ext uri="{BB962C8B-B14F-4D97-AF65-F5344CB8AC3E}">
        <p14:creationId xmlns:p14="http://schemas.microsoft.com/office/powerpoint/2010/main" val="212132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Саморегулювання аудиторськими організаціями та за допомогою внутрішніх процедур забезпечення якості більше недостатньо</a:t>
            </a:r>
            <a:endParaRPr lang="uk-UA" dirty="0"/>
          </a:p>
        </p:txBody>
      </p:sp>
      <p:sp>
        <p:nvSpPr>
          <p:cNvPr id="3" name="Content Placeholder 2"/>
          <p:cNvSpPr>
            <a:spLocks noGrp="1"/>
          </p:cNvSpPr>
          <p:nvPr>
            <p:ph idx="1"/>
          </p:nvPr>
        </p:nvSpPr>
        <p:spPr>
          <a:xfrm>
            <a:off x="297543" y="1625600"/>
            <a:ext cx="11546113" cy="4775199"/>
          </a:xfrm>
        </p:spPr>
        <p:txBody>
          <a:bodyPr>
            <a:noAutofit/>
          </a:bodyPr>
          <a:lstStyle/>
          <a:p>
            <a:r>
              <a:rPr lang="en-US" sz="2200" dirty="0"/>
              <a:t>Аудиторські компанії самі прагнуть послідовно забезпечувати якість процесу аудиту, розробляючи внутрішні системи контролю якості, які включають в себе:</a:t>
            </a:r>
          </a:p>
          <a:p>
            <a:pPr marL="0" indent="0">
              <a:buNone/>
            </a:pPr>
            <a:r>
              <a:rPr lang="en-US" sz="2200" dirty="0"/>
              <a:t>	(A) Відповідальність керівництва фірми за якість послуг. </a:t>
            </a:r>
          </a:p>
          <a:p>
            <a:pPr marL="0" indent="0">
              <a:buNone/>
            </a:pPr>
            <a:r>
              <a:rPr lang="en-US" sz="2200" dirty="0"/>
              <a:t>	(B) Відповідні етичні вимоги. </a:t>
            </a:r>
          </a:p>
          <a:p>
            <a:pPr marL="0" indent="0">
              <a:buNone/>
            </a:pPr>
            <a:r>
              <a:rPr lang="en-US" sz="2200" dirty="0"/>
              <a:t>	(C) Прийняття аудиторських завдань, продовження співпраці із клієнтами. </a:t>
            </a:r>
          </a:p>
          <a:p>
            <a:pPr marL="0" indent="0">
              <a:buNone/>
            </a:pPr>
            <a:r>
              <a:rPr lang="en-US" sz="2200" dirty="0"/>
              <a:t>	(D) Кадрові ресурси. </a:t>
            </a:r>
          </a:p>
          <a:p>
            <a:pPr marL="0" indent="0">
              <a:buNone/>
            </a:pPr>
            <a:r>
              <a:rPr lang="en-US" sz="2200" dirty="0"/>
              <a:t>	(E) Виконання аудиторських завдань. </a:t>
            </a:r>
          </a:p>
          <a:p>
            <a:pPr marL="0" indent="0">
              <a:buNone/>
            </a:pPr>
            <a:r>
              <a:rPr lang="en-US" sz="2200" dirty="0"/>
              <a:t>	(F) Моніторинг.</a:t>
            </a:r>
          </a:p>
          <a:p>
            <a:pPr marL="0" indent="0">
              <a:buNone/>
            </a:pPr>
            <a:r>
              <a:rPr lang="en-US" sz="2200" b="1" i="1" dirty="0"/>
              <a:t>	Див. ISQC 1</a:t>
            </a:r>
          </a:p>
          <a:p>
            <a:r>
              <a:rPr lang="en-US" sz="2200" dirty="0"/>
              <a:t>Професійні бухгалтерські організації (ПБО) – в минулому здебільшого зосереджені на питаннях доступу до професійної діяльності і менше на забезпеченні якості</a:t>
            </a:r>
          </a:p>
          <a:p>
            <a:pPr marL="0" indent="0">
              <a:buNone/>
            </a:pPr>
            <a:r>
              <a:rPr dirty="0"/>
              <a:t> </a:t>
            </a:r>
            <a:endParaRPr lang="uk-UA" sz="2200" b="1" i="1" dirty="0"/>
          </a:p>
        </p:txBody>
      </p:sp>
    </p:spTree>
    <p:extLst>
      <p:ext uri="{BB962C8B-B14F-4D97-AF65-F5344CB8AC3E}">
        <p14:creationId xmlns:p14="http://schemas.microsoft.com/office/powerpoint/2010/main" val="110277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Роль нагляду за аудиторською діяльністю в розвитку корпоративної фінансової звітності </a:t>
            </a:r>
          </a:p>
        </p:txBody>
      </p:sp>
      <p:sp>
        <p:nvSpPr>
          <p:cNvPr id="3" name="Content Placeholder 2"/>
          <p:cNvSpPr>
            <a:spLocks noGrp="1"/>
          </p:cNvSpPr>
          <p:nvPr>
            <p:ph idx="1"/>
          </p:nvPr>
        </p:nvSpPr>
        <p:spPr/>
        <p:txBody>
          <a:bodyPr/>
          <a:lstStyle/>
          <a:p>
            <a:pPr marL="0" indent="0">
              <a:buNone/>
            </a:pPr>
            <a:r>
              <a:rPr dirty="0"/>
              <a:t> </a:t>
            </a:r>
          </a:p>
          <a:p>
            <a:endParaRPr lang="uk-UA" dirty="0"/>
          </a:p>
        </p:txBody>
      </p:sp>
      <p:graphicFrame>
        <p:nvGraphicFramePr>
          <p:cNvPr id="4" name="Diagram 3"/>
          <p:cNvGraphicFramePr/>
          <p:nvPr>
            <p:extLst>
              <p:ext uri="{D42A27DB-BD31-4B8C-83A1-F6EECF244321}">
                <p14:modId xmlns:p14="http://schemas.microsoft.com/office/powerpoint/2010/main" val="2681453698"/>
              </p:ext>
            </p:extLst>
          </p:nvPr>
        </p:nvGraphicFramePr>
        <p:xfrm>
          <a:off x="238125" y="1600200"/>
          <a:ext cx="11572875"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447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Нагляд за аудиторською діяльністю для покращення фінансової звітності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7013525"/>
              </p:ext>
            </p:extLst>
          </p:nvPr>
        </p:nvGraphicFramePr>
        <p:xfrm>
          <a:off x="238827" y="1538513"/>
          <a:ext cx="11249890" cy="5021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1647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Нагляд за аудиторською діяльністю для покращення функціонування ринку аудиторських послуг</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12581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8300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Основні функції суспільного нагляду</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999297"/>
              </p:ext>
            </p:extLst>
          </p:nvPr>
        </p:nvGraphicFramePr>
        <p:xfrm>
          <a:off x="498764" y="1708727"/>
          <a:ext cx="10855036" cy="4468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2732959"/>
      </p:ext>
    </p:extLst>
  </p:cSld>
  <p:clrMapOvr>
    <a:masterClrMapping/>
  </p:clrMapOvr>
</p:sld>
</file>

<file path=ppt/theme/theme1.xml><?xml version="1.0" encoding="utf-8"?>
<a:theme xmlns:a="http://schemas.openxmlformats.org/drawingml/2006/main" name="STAREP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FRR Theme">
  <a:themeElements>
    <a:clrScheme name="CFRR">
      <a:dk1>
        <a:srgbClr val="000000"/>
      </a:dk1>
      <a:lt1>
        <a:sysClr val="window" lastClr="FFFFFF"/>
      </a:lt1>
      <a:dk2>
        <a:srgbClr val="00AB51"/>
      </a:dk2>
      <a:lt2>
        <a:srgbClr val="FFFFFF"/>
      </a:lt2>
      <a:accent1>
        <a:srgbClr val="00ADE4"/>
      </a:accent1>
      <a:accent2>
        <a:srgbClr val="00AB51"/>
      </a:accent2>
      <a:accent3>
        <a:srgbClr val="F78D28"/>
      </a:accent3>
      <a:accent4>
        <a:srgbClr val="EB1C2D"/>
      </a:accent4>
      <a:accent5>
        <a:srgbClr val="872B90"/>
      </a:accent5>
      <a:accent6>
        <a:srgbClr val="FCC442"/>
      </a:accent6>
      <a:hlink>
        <a:srgbClr val="0070C0"/>
      </a:hlink>
      <a:folHlink>
        <a:srgbClr val="872B9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2528</TotalTime>
  <Words>2237</Words>
  <Application>Microsoft Office PowerPoint</Application>
  <PresentationFormat>Widescreen</PresentationFormat>
  <Paragraphs>144</Paragraphs>
  <Slides>22</Slides>
  <Notes>1</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22</vt:i4>
      </vt:variant>
    </vt:vector>
  </HeadingPairs>
  <TitlesOfParts>
    <vt:vector size="33" baseType="lpstr">
      <vt:lpstr>ＭＳ Ｐゴシック</vt:lpstr>
      <vt:lpstr>Andes</vt:lpstr>
      <vt:lpstr>Andes Bold</vt:lpstr>
      <vt:lpstr>Arial</vt:lpstr>
      <vt:lpstr>Calibri</vt:lpstr>
      <vt:lpstr>STAREP Theme</vt:lpstr>
      <vt:lpstr>CFRR Theme</vt:lpstr>
      <vt:lpstr>1_CFRR Theme</vt:lpstr>
      <vt:lpstr>2_CFRR Theme</vt:lpstr>
      <vt:lpstr>3_CFRR Theme</vt:lpstr>
      <vt:lpstr>4_CFRR Theme</vt:lpstr>
      <vt:lpstr>Реформа аудиту в ЄС і глобальний контекст: чому вона відбулася</vt:lpstr>
      <vt:lpstr>Цілі</vt:lpstr>
      <vt:lpstr>Саморегулювання аудиторської професії</vt:lpstr>
      <vt:lpstr>Чому суспільний нагляд? </vt:lpstr>
      <vt:lpstr>Саморегулювання аудиторськими організаціями та за допомогою внутрішніх процедур забезпечення якості більше недостатньо</vt:lpstr>
      <vt:lpstr>Роль нагляду за аудиторською діяльністю в розвитку корпоративної фінансової звітності </vt:lpstr>
      <vt:lpstr>Нагляд за аудиторською діяльністю для покращення фінансової звітності </vt:lpstr>
      <vt:lpstr>Нагляд за аудиторською діяльністю для покращення функціонування ринку аудиторських послуг</vt:lpstr>
      <vt:lpstr>Основні функції суспільного нагляду</vt:lpstr>
      <vt:lpstr>Потреби в ресурсах/спроможностях задля ефективного нагляду за аудиторською діяльністю</vt:lpstr>
      <vt:lpstr>Необхідність виявлення ризиків при проведенні перевірок</vt:lpstr>
      <vt:lpstr>Виклики, пов’язані з формуванням структури органу нагляду</vt:lpstr>
      <vt:lpstr>Основна дилема суспільного нагляду:</vt:lpstr>
      <vt:lpstr>Роль консультативних комітетів</vt:lpstr>
      <vt:lpstr>Розслідування та дисциплінарні стягнення </vt:lpstr>
      <vt:lpstr>Особливий характер регулювання аудиторської діяльності</vt:lpstr>
      <vt:lpstr>Гостра необхідність наявності досвіду у сфері аудиту для здійснення суспільного нагляду</vt:lpstr>
      <vt:lpstr>Принципи IFIAR - структура нагляду за аудиторською діяльністю</vt:lpstr>
      <vt:lpstr>Принципи IFIAR - діяльність з нагляду за аудитом</vt:lpstr>
      <vt:lpstr>Принципи IFIAR - Принципи перевірки аудиту</vt:lpstr>
      <vt:lpstr>Стратегічне керування суспільним наглядом </vt:lpstr>
      <vt:lpstr>Запитання та відповіді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PRMM Strategic Staffing Plan</dc:title>
  <dc:creator>Ecaterina Gusarova</dc:creator>
  <cp:lastModifiedBy>Natalia Konovalenko</cp:lastModifiedBy>
  <cp:revision>133</cp:revision>
  <dcterms:created xsi:type="dcterms:W3CDTF">2015-03-23T14:38:11Z</dcterms:created>
  <dcterms:modified xsi:type="dcterms:W3CDTF">2017-09-28T09:47:13Z</dcterms:modified>
</cp:coreProperties>
</file>