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8" r:id="rId4"/>
    <p:sldId id="260" r:id="rId5"/>
    <p:sldId id="261" r:id="rId6"/>
    <p:sldId id="262" r:id="rId7"/>
    <p:sldId id="263" r:id="rId8"/>
    <p:sldId id="269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7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9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5415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58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3413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12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19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2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5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7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68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3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5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9CBD-9DAF-4EAD-9D6D-A1971B3C361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E501510-0661-490C-AA85-BEF639C06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5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6185" y="1117601"/>
            <a:ext cx="7757817" cy="2933236"/>
          </a:xfrm>
        </p:spPr>
        <p:txBody>
          <a:bodyPr/>
          <a:lstStyle/>
          <a:p>
            <a:r>
              <a:rPr lang="uk-UA" sz="3200" dirty="0" smtClean="0"/>
              <a:t>Основні зміни  правового регулювання здійснення аудиторської діяльності відповідно до положень оновленого законопроекту</a:t>
            </a:r>
            <a:r>
              <a:rPr lang="uk-UA" sz="3200" dirty="0"/>
              <a:t> </a:t>
            </a:r>
            <a:r>
              <a:rPr lang="uk-UA" sz="3200" dirty="0" smtClean="0"/>
              <a:t>«Про аудит фінансової звітності та аудиторську діяльність»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/>
              <a:t>				Тетяна Куреза, </a:t>
            </a:r>
            <a:r>
              <a:rPr lang="uk-UA" dirty="0" smtClean="0"/>
              <a:t>член робочої групи з доопрацювання 			   проекту закону, Радник Голови Комітету Верховної Ради України з питань податкової та митної політики</a:t>
            </a:r>
          </a:p>
          <a:p>
            <a:r>
              <a:rPr lang="uk-UA" dirty="0" smtClean="0"/>
              <a:t>Київ, 13 квітня 2016 року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5. Питання, які потребують подальшого </a:t>
            </a:r>
            <a:r>
              <a:rPr lang="uk-UA" dirty="0" smtClean="0"/>
              <a:t>обговорення/уточнення</a:t>
            </a:r>
            <a:r>
              <a:rPr lang="uk-UA" dirty="0"/>
              <a:t/>
            </a:r>
            <a:br>
              <a:rPr lang="uk-U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Фінансування органу нагляду </a:t>
            </a:r>
            <a:endParaRPr lang="uk-UA" dirty="0" smtClean="0"/>
          </a:p>
          <a:p>
            <a:r>
              <a:rPr lang="uk-UA" dirty="0" smtClean="0"/>
              <a:t>2. Питання правового статусу та повноважень Інспекції </a:t>
            </a:r>
            <a:endParaRPr lang="uk-UA" dirty="0" smtClean="0"/>
          </a:p>
          <a:p>
            <a:r>
              <a:rPr lang="uk-UA" dirty="0"/>
              <a:t>3</a:t>
            </a:r>
            <a:r>
              <a:rPr lang="uk-UA" dirty="0" smtClean="0"/>
              <a:t>. </a:t>
            </a:r>
            <a:r>
              <a:rPr lang="uk-UA" dirty="0" smtClean="0"/>
              <a:t>Порядок формування та затвердження атестаційнорї комісії</a:t>
            </a:r>
          </a:p>
          <a:p>
            <a:r>
              <a:rPr lang="uk-UA" dirty="0"/>
              <a:t>4</a:t>
            </a:r>
            <a:r>
              <a:rPr lang="uk-UA" dirty="0" smtClean="0"/>
              <a:t>. </a:t>
            </a:r>
            <a:r>
              <a:rPr lang="uk-UA" dirty="0" smtClean="0"/>
              <a:t>Організація </a:t>
            </a:r>
            <a:r>
              <a:rPr lang="uk-UA" dirty="0"/>
              <a:t>процесу атестації та безперервного навчання аудиторів</a:t>
            </a:r>
            <a:endParaRPr lang="uk-UA" dirty="0" smtClean="0"/>
          </a:p>
          <a:p>
            <a:r>
              <a:rPr lang="uk-UA" dirty="0"/>
              <a:t>5</a:t>
            </a:r>
            <a:r>
              <a:rPr lang="uk-UA" dirty="0" smtClean="0"/>
              <a:t>. </a:t>
            </a:r>
            <a:r>
              <a:rPr lang="uk-UA" dirty="0"/>
              <a:t>Д</a:t>
            </a:r>
            <a:r>
              <a:rPr lang="uk-UA" dirty="0" smtClean="0"/>
              <a:t>оопрацювання розділу про самоврядування.</a:t>
            </a:r>
          </a:p>
          <a:p>
            <a:r>
              <a:rPr lang="uk-UA" dirty="0" smtClean="0"/>
              <a:t>5. Термінологічне узгодження та загальне оформлення законопроекту (зміст, порядок розділів тощо)</a:t>
            </a:r>
            <a:br>
              <a:rPr lang="uk-UA" dirty="0" smtClean="0"/>
            </a:br>
            <a:endParaRPr lang="uk-U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6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uk-UA" sz="6000" dirty="0" smtClean="0"/>
          </a:p>
          <a:p>
            <a:pPr marL="0" indent="0">
              <a:buNone/>
            </a:pPr>
            <a:r>
              <a:rPr lang="uk-UA" sz="6000" dirty="0"/>
              <a:t> </a:t>
            </a:r>
            <a:r>
              <a:rPr lang="uk-UA" sz="6000" dirty="0" smtClean="0"/>
              <a:t>     Дякую за увагу!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034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54" y="609600"/>
            <a:ext cx="8586248" cy="9144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Структура презентації:</a:t>
            </a:r>
            <a:br>
              <a:rPr lang="uk-U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sz="2800" dirty="0" smtClean="0"/>
              <a:t>1. Зміст  законопроекту «Про аудит фінансової звітності та аудиторську діяльність» </a:t>
            </a:r>
          </a:p>
          <a:p>
            <a:r>
              <a:rPr lang="uk-UA" sz="2800" dirty="0"/>
              <a:t>2</a:t>
            </a:r>
            <a:r>
              <a:rPr lang="uk-UA" sz="2800" dirty="0" smtClean="0"/>
              <a:t>. Відмінності запропонованої системи правового регулювання аудиторської діяльності у порівнянні з діючою системою</a:t>
            </a:r>
          </a:p>
          <a:p>
            <a:r>
              <a:rPr lang="uk-UA" sz="2800" dirty="0"/>
              <a:t>3</a:t>
            </a:r>
            <a:r>
              <a:rPr lang="uk-UA" sz="2800" dirty="0" smtClean="0"/>
              <a:t>. Основні аспекти правового регулювання здійснення  аудиторської діяльності, які приводяться у відповідність до законодавства ЄС</a:t>
            </a:r>
          </a:p>
          <a:p>
            <a:pPr lvl="1"/>
            <a:r>
              <a:rPr lang="uk-UA" sz="2600" dirty="0" smtClean="0"/>
              <a:t>Система суспільного нагляду за аудиторською діяльністю;</a:t>
            </a:r>
          </a:p>
          <a:p>
            <a:pPr lvl="1"/>
            <a:r>
              <a:rPr lang="uk-UA" sz="2600" dirty="0" smtClean="0"/>
              <a:t>Атестація/сертифікація аудиторів;</a:t>
            </a:r>
          </a:p>
          <a:p>
            <a:pPr lvl="1"/>
            <a:r>
              <a:rPr lang="uk-UA" sz="2600" dirty="0" smtClean="0"/>
              <a:t>Реєстрація аудиторів (ведення реєстру);</a:t>
            </a:r>
          </a:p>
          <a:p>
            <a:pPr lvl="1"/>
            <a:r>
              <a:rPr lang="uk-UA" sz="2600" dirty="0" smtClean="0">
                <a:ea typeface="Times New Roman"/>
                <a:cs typeface="Times New Roman"/>
              </a:rPr>
              <a:t>Контроль </a:t>
            </a:r>
            <a:r>
              <a:rPr lang="uk-UA" sz="2600" dirty="0">
                <a:ea typeface="Times New Roman"/>
                <a:cs typeface="Times New Roman"/>
              </a:rPr>
              <a:t>якості аудиторських </a:t>
            </a:r>
            <a:r>
              <a:rPr lang="uk-UA" sz="2600" dirty="0" smtClean="0">
                <a:ea typeface="Times New Roman"/>
                <a:cs typeface="Times New Roman"/>
              </a:rPr>
              <a:t>послуг</a:t>
            </a:r>
            <a:endParaRPr lang="uk-UA" sz="2600" dirty="0" smtClean="0"/>
          </a:p>
          <a:p>
            <a:pPr lvl="1"/>
            <a:r>
              <a:rPr lang="uk-UA" sz="2600" dirty="0" smtClean="0"/>
              <a:t>Самоврядування аудиторів та діяльність Аудиторської палати</a:t>
            </a:r>
          </a:p>
          <a:p>
            <a:pPr marL="457200" lvl="1" indent="0">
              <a:buNone/>
            </a:pPr>
            <a:r>
              <a:rPr lang="uk-UA" sz="2800" dirty="0"/>
              <a:t>4</a:t>
            </a:r>
            <a:r>
              <a:rPr lang="uk-UA" sz="2800" dirty="0" smtClean="0"/>
              <a:t>. Питання, які потребують подальшого обговорення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3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ea typeface="+mn-ea"/>
                <a:cs typeface="+mn-cs"/>
              </a:rPr>
              <a:t>Зміст  законопроекту «Про аудит фінансової звітності та аудиторську діяльність»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uk-UA" dirty="0">
                <a:latin typeface="+mj-lt"/>
                <a:ea typeface="Times New Roman"/>
                <a:cs typeface="Times New Roman"/>
              </a:rPr>
              <a:t>Розділ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I</a:t>
            </a:r>
            <a:r>
              <a:rPr lang="ru-RU" dirty="0" smtClean="0">
                <a:latin typeface="+mj-lt"/>
                <a:ea typeface="Times New Roman"/>
                <a:cs typeface="Times New Roman"/>
              </a:rPr>
              <a:t>   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ЗАГАЛЬНІ ПОЛОЖЕННЯ</a:t>
            </a:r>
          </a:p>
          <a:p>
            <a:pPr>
              <a:spcBef>
                <a:spcPts val="0"/>
              </a:spcBef>
            </a:pPr>
            <a:r>
              <a:rPr lang="uk-UA" dirty="0" smtClean="0">
                <a:latin typeface="+mj-lt"/>
                <a:ea typeface="Times New Roman"/>
                <a:cs typeface="Times New Roman"/>
              </a:rPr>
              <a:t>Розділ IІ</a:t>
            </a:r>
            <a:r>
              <a:rPr lang="ru-RU" dirty="0" smtClean="0">
                <a:latin typeface="+mj-lt"/>
                <a:ea typeface="Times New Roman"/>
                <a:cs typeface="Times New Roman"/>
              </a:rPr>
              <a:t>  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ПРОФЕСІЙНІ </a:t>
            </a:r>
            <a:r>
              <a:rPr lang="uk-UA" dirty="0">
                <a:latin typeface="+mj-lt"/>
                <a:ea typeface="Times New Roman"/>
                <a:cs typeface="Times New Roman"/>
              </a:rPr>
              <a:t>СТАНДАРТИ ТА АУДИТОРСЬКИЙ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ЗВІТ</a:t>
            </a:r>
          </a:p>
          <a:p>
            <a:pPr>
              <a:spcBef>
                <a:spcPts val="0"/>
              </a:spcBef>
            </a:pPr>
            <a:r>
              <a:rPr lang="uk-UA" dirty="0" smtClean="0">
                <a:latin typeface="+mj-lt"/>
                <a:ea typeface="Times New Roman"/>
                <a:cs typeface="Times New Roman"/>
              </a:rPr>
              <a:t>Розділ IІІ  СУСПІЛЬНИЙ </a:t>
            </a:r>
            <a:r>
              <a:rPr lang="uk-UA" dirty="0">
                <a:latin typeface="+mj-lt"/>
                <a:ea typeface="Times New Roman"/>
                <a:cs typeface="Times New Roman"/>
              </a:rPr>
              <a:t>НАГЛЯД ЗА АУДИТОРСЬКОЮ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ДІЯЛЬНІСТЮ</a:t>
            </a:r>
          </a:p>
          <a:p>
            <a:pPr>
              <a:spcBef>
                <a:spcPts val="0"/>
              </a:spcBef>
            </a:pPr>
            <a:r>
              <a:rPr lang="uk-UA" dirty="0" smtClean="0">
                <a:latin typeface="+mj-lt"/>
                <a:ea typeface="Times New Roman"/>
                <a:cs typeface="Times New Roman"/>
              </a:rPr>
              <a:t>Розділ ІV</a:t>
            </a:r>
            <a:r>
              <a:rPr lang="ru-RU" dirty="0" smtClean="0">
                <a:latin typeface="+mj-lt"/>
                <a:ea typeface="Times New Roman"/>
                <a:cs typeface="Times New Roman"/>
              </a:rPr>
              <a:t>   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АТЕСТАЦІЯ АУДИТОРІВ</a:t>
            </a:r>
          </a:p>
          <a:p>
            <a:pPr>
              <a:spcBef>
                <a:spcPts val="0"/>
              </a:spcBef>
            </a:pPr>
            <a:r>
              <a:rPr lang="uk-UA" dirty="0" smtClean="0">
                <a:latin typeface="+mj-lt"/>
                <a:ea typeface="Times New Roman"/>
                <a:cs typeface="Times New Roman"/>
              </a:rPr>
              <a:t>Розділ V   РЕЄСТРАЦІЯ </a:t>
            </a:r>
            <a:r>
              <a:rPr lang="uk-UA" dirty="0">
                <a:latin typeface="+mj-lt"/>
                <a:ea typeface="Times New Roman"/>
                <a:cs typeface="Times New Roman"/>
              </a:rPr>
              <a:t>АУДИТОРІВ ТА СУБ’ЄКТІВ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   АУДИТОРСЬКОЇ ДІЯЛЬНОСТІ</a:t>
            </a:r>
          </a:p>
          <a:p>
            <a:pPr>
              <a:spcBef>
                <a:spcPts val="0"/>
              </a:spcBef>
            </a:pPr>
            <a:r>
              <a:rPr lang="uk-UA" dirty="0" smtClean="0">
                <a:latin typeface="+mj-lt"/>
                <a:ea typeface="Times New Roman"/>
                <a:cs typeface="Times New Roman"/>
              </a:rPr>
              <a:t>Розділ VІ</a:t>
            </a:r>
            <a:r>
              <a:rPr lang="ru-RU" dirty="0" smtClean="0">
                <a:latin typeface="+mj-lt"/>
                <a:ea typeface="Times New Roman"/>
                <a:cs typeface="Times New Roman"/>
              </a:rPr>
              <a:t>   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ОСОБЛИВОСТІ </a:t>
            </a:r>
            <a:r>
              <a:rPr lang="uk-UA" dirty="0">
                <a:latin typeface="+mj-lt"/>
                <a:ea typeface="Times New Roman"/>
                <a:cs typeface="Times New Roman"/>
              </a:rPr>
              <a:t>ПРОВЕДЕННЯ ОБОВ’ЯЗКОВОГО АУДИТУ ТА АУДИТУ ПІДПРИЄМСТВ, ЩО СТАНОВЛЯТЬ СУСПІЛЬНИЙ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ІНТЕРЕС</a:t>
            </a:r>
          </a:p>
          <a:p>
            <a:pPr>
              <a:spcBef>
                <a:spcPts val="0"/>
              </a:spcBef>
            </a:pPr>
            <a:r>
              <a:rPr lang="uk-UA" dirty="0" smtClean="0">
                <a:latin typeface="+mj-lt"/>
                <a:ea typeface="Times New Roman"/>
                <a:cs typeface="Times New Roman"/>
              </a:rPr>
              <a:t>Розділ VІІ</a:t>
            </a:r>
            <a:r>
              <a:rPr lang="ru-RU" dirty="0" smtClean="0">
                <a:latin typeface="+mj-lt"/>
                <a:ea typeface="Times New Roman"/>
                <a:cs typeface="Times New Roman"/>
              </a:rPr>
              <a:t>   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ЗАБЕЗПЕЧЕННЯ </a:t>
            </a:r>
            <a:r>
              <a:rPr lang="uk-UA" dirty="0">
                <a:latin typeface="+mj-lt"/>
                <a:ea typeface="Times New Roman"/>
                <a:cs typeface="Times New Roman"/>
              </a:rPr>
              <a:t>ЯКОСТІ АУДИТОРСЬКИХ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ПОСЛУГ</a:t>
            </a:r>
          </a:p>
          <a:p>
            <a:pPr>
              <a:spcBef>
                <a:spcPts val="0"/>
              </a:spcBef>
            </a:pPr>
            <a:r>
              <a:rPr lang="uk-UA" dirty="0" smtClean="0">
                <a:latin typeface="+mj-lt"/>
                <a:ea typeface="Times New Roman"/>
                <a:cs typeface="Times New Roman"/>
              </a:rPr>
              <a:t>Розділ VІІІ   ПРОФЕСІЙНА </a:t>
            </a:r>
            <a:r>
              <a:rPr lang="uk-UA" dirty="0">
                <a:latin typeface="+mj-lt"/>
                <a:ea typeface="Times New Roman"/>
                <a:cs typeface="Times New Roman"/>
              </a:rPr>
              <a:t>ВІДПОВІДАЛЬНІСТЬ АУДИТОРІВ ТА </a:t>
            </a:r>
            <a:br>
              <a:rPr lang="uk-UA" dirty="0">
                <a:latin typeface="+mj-lt"/>
                <a:ea typeface="Times New Roman"/>
                <a:cs typeface="Times New Roman"/>
              </a:rPr>
            </a:br>
            <a:r>
              <a:rPr lang="uk-UA" dirty="0">
                <a:latin typeface="+mj-lt"/>
                <a:ea typeface="Times New Roman"/>
                <a:cs typeface="Times New Roman"/>
              </a:rPr>
              <a:t>СУБ’ЄКТІВ АУДИТОРСЬКОЇ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ДІЯЛЬНОСТІ</a:t>
            </a:r>
          </a:p>
          <a:p>
            <a:pPr>
              <a:spcBef>
                <a:spcPts val="0"/>
              </a:spcBef>
            </a:pPr>
            <a:r>
              <a:rPr lang="uk-UA" dirty="0" smtClean="0">
                <a:latin typeface="+mj-lt"/>
                <a:ea typeface="Times New Roman"/>
                <a:cs typeface="Times New Roman"/>
              </a:rPr>
              <a:t>Розділ IX     ПРОФЕСІЙНЕ </a:t>
            </a:r>
            <a:r>
              <a:rPr lang="uk-UA" dirty="0">
                <a:latin typeface="+mj-lt"/>
                <a:ea typeface="Times New Roman"/>
                <a:cs typeface="Times New Roman"/>
              </a:rPr>
              <a:t>САМОВРЯДУВАННЯ </a:t>
            </a:r>
            <a:r>
              <a:rPr lang="uk-UA" dirty="0" smtClean="0">
                <a:latin typeface="+mj-lt"/>
                <a:ea typeface="Times New Roman"/>
                <a:cs typeface="Times New Roman"/>
              </a:rPr>
              <a:t>АУДИТОРІВ</a:t>
            </a:r>
          </a:p>
          <a:p>
            <a:pPr>
              <a:spcBef>
                <a:spcPts val="0"/>
              </a:spcBef>
            </a:pPr>
            <a:r>
              <a:rPr lang="uk-UA" dirty="0" smtClean="0">
                <a:latin typeface="+mj-lt"/>
                <a:ea typeface="Times New Roman"/>
                <a:cs typeface="Times New Roman"/>
              </a:rPr>
              <a:t>Розділ X   ПРИКІНЦЕВІ </a:t>
            </a:r>
            <a:r>
              <a:rPr lang="uk-UA" dirty="0">
                <a:latin typeface="+mj-lt"/>
                <a:ea typeface="Times New Roman"/>
                <a:cs typeface="Times New Roman"/>
              </a:rPr>
              <a:t>ТА ПЕРЕХІДНІ ПОЛОЖЕННЯ</a:t>
            </a:r>
          </a:p>
          <a:p>
            <a:pPr>
              <a:spcBef>
                <a:spcPts val="0"/>
              </a:spcBef>
            </a:pPr>
            <a:endParaRPr lang="uk-UA" dirty="0">
              <a:latin typeface="Antiqua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endParaRPr lang="uk-UA" dirty="0">
              <a:latin typeface="Antiqua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endParaRPr lang="uk-UA" dirty="0">
              <a:latin typeface="Antiqua"/>
              <a:ea typeface="Times New Roman"/>
              <a:cs typeface="Times New Roman"/>
            </a:endParaRPr>
          </a:p>
          <a:p>
            <a:pPr>
              <a:spcBef>
                <a:spcPts val="0"/>
              </a:spcBef>
            </a:pPr>
            <a:endParaRPr lang="uk-UA" dirty="0">
              <a:latin typeface="Antiqua"/>
              <a:ea typeface="Times New Roman"/>
              <a:cs typeface="Times New Roman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uk-UA" dirty="0">
              <a:latin typeface="Antiqua"/>
              <a:ea typeface="Times New Roman"/>
              <a:cs typeface="Times New Roman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uk-UA" dirty="0">
              <a:latin typeface="Antiqua"/>
              <a:ea typeface="Times New Roman"/>
              <a:cs typeface="Times New Roman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uk-UA" dirty="0">
              <a:latin typeface="Antiqua"/>
              <a:ea typeface="Times New Roman"/>
              <a:cs typeface="Times New Roman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uk-UA" dirty="0">
              <a:latin typeface="Antiqua"/>
              <a:ea typeface="Times New Roman"/>
              <a:cs typeface="Times New Roman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endParaRPr lang="uk-UA" dirty="0">
              <a:latin typeface="Antiqua"/>
              <a:ea typeface="Times New Roman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258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Відмінності </a:t>
            </a:r>
            <a:r>
              <a:rPr lang="uk-UA" dirty="0"/>
              <a:t>запропонованої системи регулювання аудиторської діяльності у порівнянні з діючою системою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820" y="2086448"/>
            <a:ext cx="6869828" cy="488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5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Система  </a:t>
            </a:r>
            <a:r>
              <a:rPr lang="uk-UA" dirty="0"/>
              <a:t>суспільного нагляду за аудиторською діяльністю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																</a:t>
            </a:r>
            <a:r>
              <a:rPr lang="uk-UA" dirty="0"/>
              <a:t>	</a:t>
            </a:r>
            <a:r>
              <a:rPr lang="uk-UA" dirty="0" smtClean="0"/>
              <a:t>			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2724" y="1930400"/>
            <a:ext cx="7537621" cy="454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47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677" y="609600"/>
            <a:ext cx="8625325" cy="94566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Атестація/сертифікація </a:t>
            </a:r>
            <a:r>
              <a:rPr lang="uk-UA" dirty="0"/>
              <a:t>аудиторів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492" y="1586523"/>
            <a:ext cx="8617510" cy="445483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uk-UA" b="1" dirty="0" smtClean="0">
                <a:solidFill>
                  <a:srgbClr val="000000"/>
                </a:solidFill>
                <a:ea typeface="Calibri"/>
                <a:cs typeface="Times New Roman"/>
              </a:rPr>
              <a:t>Атестація </a:t>
            </a:r>
            <a:r>
              <a:rPr lang="uk-UA" b="1" dirty="0">
                <a:solidFill>
                  <a:srgbClr val="000000"/>
                </a:solidFill>
                <a:ea typeface="Calibri"/>
                <a:cs typeface="Times New Roman"/>
              </a:rPr>
              <a:t>аудиторів здійснюється комісією з </a:t>
            </a:r>
            <a:r>
              <a:rPr lang="uk-UA" b="1" dirty="0" smtClean="0">
                <a:solidFill>
                  <a:srgbClr val="000000"/>
                </a:solidFill>
                <a:ea typeface="Calibri"/>
                <a:cs typeface="Times New Roman"/>
              </a:rPr>
              <a:t>атестації.</a:t>
            </a:r>
          </a:p>
          <a:p>
            <a:pPr>
              <a:lnSpc>
                <a:spcPct val="115000"/>
              </a:lnSpc>
            </a:pPr>
            <a:r>
              <a:rPr lang="uk-UA" b="1" dirty="0" smtClean="0">
                <a:ea typeface="Times New Roman"/>
                <a:cs typeface="Times New Roman"/>
              </a:rPr>
              <a:t>Аудитором </a:t>
            </a:r>
            <a:r>
              <a:rPr lang="uk-UA" b="1" dirty="0">
                <a:ea typeface="Times New Roman"/>
                <a:cs typeface="Times New Roman"/>
              </a:rPr>
              <a:t>може бути визнано фізичну особу, яка: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b="1" dirty="0" smtClean="0">
                <a:ea typeface="Times New Roman"/>
                <a:cs typeface="Times New Roman"/>
              </a:rPr>
              <a:t>	1</a:t>
            </a:r>
            <a:r>
              <a:rPr lang="uk-UA" b="1" dirty="0">
                <a:ea typeface="Times New Roman"/>
                <a:cs typeface="Times New Roman"/>
              </a:rPr>
              <a:t>) має вищу освіту;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b="1" dirty="0" smtClean="0">
                <a:ea typeface="Times New Roman"/>
                <a:cs typeface="Times New Roman"/>
              </a:rPr>
              <a:t>	2</a:t>
            </a:r>
            <a:r>
              <a:rPr lang="uk-UA" b="1" dirty="0">
                <a:ea typeface="Times New Roman"/>
                <a:cs typeface="Times New Roman"/>
              </a:rPr>
              <a:t>) підтвердила високий рівень теоретичних знань та професійну компетентність шляхом успішного складання відповідних іспитів;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b="1" dirty="0" smtClean="0">
                <a:ea typeface="Times New Roman"/>
                <a:cs typeface="Times New Roman"/>
              </a:rPr>
              <a:t>	3</a:t>
            </a:r>
            <a:r>
              <a:rPr lang="uk-UA" b="1" dirty="0">
                <a:ea typeface="Times New Roman"/>
                <a:cs typeface="Times New Roman"/>
              </a:rPr>
              <a:t>) пройшла практичну підготовку із провадження аудиторської діяльності.</a:t>
            </a:r>
          </a:p>
          <a:p>
            <a:pPr>
              <a:lnSpc>
                <a:spcPct val="115000"/>
              </a:lnSpc>
            </a:pPr>
            <a:r>
              <a:rPr lang="uk-UA" b="1" dirty="0">
                <a:solidFill>
                  <a:srgbClr val="000000"/>
                </a:solidFill>
                <a:ea typeface="Calibri"/>
                <a:cs typeface="Times New Roman"/>
              </a:rPr>
              <a:t>За умови наявності чинного свідоцтва про складання іспитів з теоретичних знань та кваліфікаційного іспиту, та позитивної характеристики за результатами стажування в суб’єкті аудиторської діяльності комісія з атестації приймає рішення про включення аудитора до Реєстру.</a:t>
            </a:r>
            <a:endParaRPr lang="uk-UA" b="1" dirty="0"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05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492" y="609600"/>
            <a:ext cx="8617510" cy="820615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 Ведення реєстру аудиторів</a:t>
            </a:r>
            <a:br>
              <a:rPr lang="uk-U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154" y="1328615"/>
            <a:ext cx="8687848" cy="4712747"/>
          </a:xfrm>
        </p:spPr>
        <p:txBody>
          <a:bodyPr/>
          <a:lstStyle/>
          <a:p>
            <a:r>
              <a:rPr lang="uk-UA" b="1" dirty="0" smtClean="0">
                <a:ea typeface="Times New Roman"/>
              </a:rPr>
              <a:t>Реєстр </a:t>
            </a:r>
            <a:r>
              <a:rPr lang="uk-UA" b="1" dirty="0">
                <a:ea typeface="Times New Roman"/>
              </a:rPr>
              <a:t>аудиторів та суб’єктів аудиторської діяльності </a:t>
            </a:r>
            <a:r>
              <a:rPr lang="uk-UA" b="1" dirty="0" smtClean="0">
                <a:ea typeface="Times New Roman"/>
              </a:rPr>
              <a:t> </a:t>
            </a:r>
            <a:r>
              <a:rPr lang="uk-UA" b="1" dirty="0">
                <a:ea typeface="Times New Roman"/>
              </a:rPr>
              <a:t>— автоматизована система збирання, накопичення, захисту, обліку та надання інформації про аудиторів та суб’єктів аудиторської діяльності, які мають право на провадження аудиторської діяльності в </a:t>
            </a:r>
            <a:r>
              <a:rPr lang="uk-UA" b="1" dirty="0" smtClean="0">
                <a:ea typeface="Times New Roman"/>
              </a:rPr>
              <a:t>Україні.</a:t>
            </a:r>
          </a:p>
          <a:p>
            <a:pPr algn="just">
              <a:spcBef>
                <a:spcPts val="600"/>
              </a:spcBef>
            </a:pPr>
            <a:r>
              <a:rPr lang="uk-UA" b="1" dirty="0">
                <a:ea typeface="Times New Roman"/>
                <a:cs typeface="Times New Roman"/>
              </a:rPr>
              <a:t>Реєстр складається із таких розділів: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b="1" dirty="0" smtClean="0">
                <a:ea typeface="Times New Roman"/>
                <a:cs typeface="Times New Roman"/>
              </a:rPr>
              <a:t>	1. аудитори;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b="1" dirty="0">
                <a:ea typeface="Times New Roman"/>
                <a:cs typeface="Times New Roman"/>
              </a:rPr>
              <a:t>	</a:t>
            </a:r>
            <a:r>
              <a:rPr lang="uk-UA" b="1" dirty="0" smtClean="0">
                <a:ea typeface="Times New Roman"/>
                <a:cs typeface="Times New Roman"/>
              </a:rPr>
              <a:t>2. суб’єкти </a:t>
            </a:r>
            <a:r>
              <a:rPr lang="uk-UA" b="1" dirty="0">
                <a:ea typeface="Times New Roman"/>
                <a:cs typeface="Times New Roman"/>
              </a:rPr>
              <a:t>аудиторської </a:t>
            </a:r>
            <a:r>
              <a:rPr lang="uk-UA" b="1" dirty="0" smtClean="0">
                <a:ea typeface="Times New Roman"/>
                <a:cs typeface="Times New Roman"/>
              </a:rPr>
              <a:t>діяльності;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b="1" dirty="0" smtClean="0">
                <a:ea typeface="Times New Roman"/>
                <a:cs typeface="Times New Roman"/>
              </a:rPr>
              <a:t>	3. суб’єкти </a:t>
            </a:r>
            <a:r>
              <a:rPr lang="uk-UA" b="1" dirty="0">
                <a:ea typeface="Times New Roman"/>
                <a:cs typeface="Times New Roman"/>
              </a:rPr>
              <a:t>аудиторської діяльності, які мають право проводити обов’язковий аудит фінансової </a:t>
            </a:r>
            <a:r>
              <a:rPr lang="uk-UA" b="1" dirty="0" smtClean="0">
                <a:ea typeface="Times New Roman"/>
                <a:cs typeface="Times New Roman"/>
              </a:rPr>
              <a:t>звітності;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b="1" dirty="0" smtClean="0">
                <a:ea typeface="Times New Roman"/>
                <a:cs typeface="Times New Roman"/>
              </a:rPr>
              <a:t>	4. суб’єкти </a:t>
            </a:r>
            <a:r>
              <a:rPr lang="uk-UA" b="1" dirty="0">
                <a:ea typeface="Times New Roman"/>
                <a:cs typeface="Times New Roman"/>
              </a:rPr>
              <a:t>аудиторської діяльності, які мають право проводити обов’язковий аудит фінансової звітності підприємств, що становлять суспільний інтерес.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830" y="609600"/>
            <a:ext cx="8547171" cy="984738"/>
          </a:xfrm>
        </p:spPr>
        <p:txBody>
          <a:bodyPr/>
          <a:lstStyle/>
          <a:p>
            <a:pPr marL="1198880" indent="-838835">
              <a:spcBef>
                <a:spcPts val="1800"/>
              </a:spcBef>
              <a:spcAft>
                <a:spcPts val="1200"/>
              </a:spcAft>
            </a:pPr>
            <a:r>
              <a:rPr lang="uk-UA" dirty="0">
                <a:latin typeface="+mn-lt"/>
                <a:ea typeface="Times New Roman"/>
                <a:cs typeface="Times New Roman"/>
              </a:rPr>
              <a:t>Контроль якості аудиторських </a:t>
            </a:r>
            <a:r>
              <a:rPr lang="uk-UA" dirty="0" smtClean="0">
                <a:latin typeface="+mn-lt"/>
                <a:ea typeface="Times New Roman"/>
                <a:cs typeface="Times New Roman"/>
              </a:rPr>
              <a:t>послуг</a:t>
            </a:r>
            <a:endParaRPr lang="uk-UA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2123" y="1504096"/>
            <a:ext cx="8609694" cy="4607535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600"/>
              </a:spcBef>
            </a:pPr>
            <a:r>
              <a:rPr lang="uk-UA" sz="1900" b="1" dirty="0">
                <a:ea typeface="Times New Roman"/>
                <a:cs typeface="Times New Roman"/>
              </a:rPr>
              <a:t>Обов’язковий контроль якості аудиторських послуг здійснюється щодо: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sz="1900" b="1" dirty="0" smtClean="0">
                <a:ea typeface="Times New Roman"/>
                <a:cs typeface="Times New Roman"/>
              </a:rPr>
              <a:t>	1</a:t>
            </a:r>
            <a:r>
              <a:rPr lang="uk-UA" sz="1900" b="1" dirty="0">
                <a:ea typeface="Times New Roman"/>
                <a:cs typeface="Times New Roman"/>
              </a:rPr>
              <a:t>) суб’єктів аудиторської діяльності, які надають послуги із обов’язкового аудиту фінансової звітності великих підприємств та банків,</a:t>
            </a:r>
            <a:r>
              <a:rPr lang="en-US" sz="1900" b="1" dirty="0">
                <a:ea typeface="Times New Roman"/>
                <a:cs typeface="Times New Roman"/>
              </a:rPr>
              <a:t> </a:t>
            </a:r>
            <a:r>
              <a:rPr lang="uk-UA" sz="1900" b="1" dirty="0">
                <a:ea typeface="Times New Roman"/>
                <a:cs typeface="Times New Roman"/>
              </a:rPr>
              <a:t>— один раз на три роки;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sz="1900" b="1" dirty="0" smtClean="0">
                <a:ea typeface="Times New Roman"/>
                <a:cs typeface="Times New Roman"/>
              </a:rPr>
              <a:t>	2</a:t>
            </a:r>
            <a:r>
              <a:rPr lang="uk-UA" sz="1900" b="1" dirty="0">
                <a:ea typeface="Times New Roman"/>
                <a:cs typeface="Times New Roman"/>
              </a:rPr>
              <a:t>) </a:t>
            </a:r>
            <a:r>
              <a:rPr lang="uk-UA" sz="1900" b="1" dirty="0" smtClean="0">
                <a:ea typeface="Times New Roman"/>
                <a:cs typeface="Times New Roman"/>
              </a:rPr>
              <a:t>інших суб’єктів </a:t>
            </a:r>
            <a:r>
              <a:rPr lang="uk-UA" sz="1900" b="1" dirty="0">
                <a:ea typeface="Times New Roman"/>
                <a:cs typeface="Times New Roman"/>
              </a:rPr>
              <a:t>аудиторської діяльності, які надають послуги із </a:t>
            </a:r>
            <a:r>
              <a:rPr lang="uk-UA" sz="1900" b="1" dirty="0" smtClean="0">
                <a:ea typeface="Times New Roman"/>
                <a:cs typeface="Times New Roman"/>
              </a:rPr>
              <a:t>обов’язкового аудиту — </a:t>
            </a:r>
            <a:r>
              <a:rPr lang="uk-UA" sz="1900" b="1" dirty="0">
                <a:ea typeface="Times New Roman"/>
                <a:cs typeface="Times New Roman"/>
              </a:rPr>
              <a:t>один раз на шість років.</a:t>
            </a:r>
          </a:p>
          <a:p>
            <a:pPr algn="just">
              <a:spcBef>
                <a:spcPts val="600"/>
              </a:spcBef>
            </a:pPr>
            <a:r>
              <a:rPr lang="uk-UA" sz="1900" b="1" dirty="0">
                <a:ea typeface="Times New Roman"/>
                <a:cs typeface="Times New Roman"/>
              </a:rPr>
              <a:t>Контроль якості аудиторських </a:t>
            </a:r>
            <a:r>
              <a:rPr lang="uk-UA" sz="1900" b="1" dirty="0" smtClean="0">
                <a:ea typeface="Times New Roman"/>
                <a:cs typeface="Times New Roman"/>
              </a:rPr>
              <a:t>послуг здійснюється: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sz="1900" b="1" dirty="0" smtClean="0">
                <a:ea typeface="Times New Roman"/>
                <a:cs typeface="Times New Roman"/>
              </a:rPr>
              <a:t>	Інспекцією із забезпечення якості щодо </a:t>
            </a:r>
            <a:r>
              <a:rPr lang="uk-UA" sz="1900" b="1" dirty="0">
                <a:ea typeface="Times New Roman"/>
                <a:cs typeface="Times New Roman"/>
              </a:rPr>
              <a:t>суб’єктів аудиторської діяльності, які мають право проводити обов’язковий аудит фінансової звітності підприємств, що становлять суспільний </a:t>
            </a:r>
            <a:r>
              <a:rPr lang="uk-UA" sz="1900" b="1" dirty="0" smtClean="0">
                <a:ea typeface="Times New Roman"/>
                <a:cs typeface="Times New Roman"/>
              </a:rPr>
              <a:t>інтерес.</a:t>
            </a:r>
            <a:r>
              <a:rPr lang="uk-UA" sz="1900" b="1" dirty="0">
                <a:ea typeface="Times New Roman"/>
                <a:cs typeface="Times New Roman"/>
              </a:rPr>
              <a:t> </a:t>
            </a:r>
            <a:endParaRPr lang="uk-UA" sz="1900" b="1" dirty="0" smtClean="0">
              <a:ea typeface="Times New Roman"/>
              <a:cs typeface="Times New Roman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uk-UA" sz="1900" b="1" dirty="0">
                <a:ea typeface="Times New Roman"/>
                <a:cs typeface="Times New Roman"/>
              </a:rPr>
              <a:t>	</a:t>
            </a:r>
            <a:r>
              <a:rPr lang="uk-UA" sz="1900" b="1" dirty="0">
                <a:ea typeface="Times New Roman"/>
              </a:rPr>
              <a:t> </a:t>
            </a:r>
            <a:r>
              <a:rPr lang="uk-UA" sz="1900" b="1" dirty="0" smtClean="0">
                <a:ea typeface="Times New Roman"/>
              </a:rPr>
              <a:t>Комітетом </a:t>
            </a:r>
            <a:r>
              <a:rPr lang="uk-UA" sz="1900" b="1" dirty="0">
                <a:ea typeface="Times New Roman"/>
              </a:rPr>
              <a:t>з контролю якості аудиторських послуг </a:t>
            </a:r>
            <a:r>
              <a:rPr lang="uk-UA" sz="1900" b="1" dirty="0" smtClean="0">
                <a:ea typeface="Times New Roman"/>
                <a:cs typeface="Times New Roman"/>
              </a:rPr>
              <a:t>Аудиторської палати України щодо інших </a:t>
            </a:r>
            <a:r>
              <a:rPr lang="uk-UA" sz="1900" b="1" dirty="0">
                <a:ea typeface="Times New Roman"/>
                <a:cs typeface="Times New Roman"/>
              </a:rPr>
              <a:t>суб’єктів аудиторської діяльності, які надають послуги із обов’язкового аудиту фінансової </a:t>
            </a:r>
            <a:r>
              <a:rPr lang="uk-UA" sz="1900" b="1" dirty="0" smtClean="0">
                <a:ea typeface="Times New Roman"/>
                <a:cs typeface="Times New Roman"/>
              </a:rPr>
              <a:t>звітності, а також щодо  суб’єктів </a:t>
            </a:r>
            <a:r>
              <a:rPr lang="uk-UA" sz="1900" b="1" dirty="0">
                <a:ea typeface="Times New Roman"/>
                <a:cs typeface="Times New Roman"/>
              </a:rPr>
              <a:t>аудиторської діяльності, які не надають послуги із обов’язкового аудиту фінансової </a:t>
            </a:r>
            <a:r>
              <a:rPr lang="uk-UA" sz="1900" b="1" dirty="0" smtClean="0">
                <a:ea typeface="Times New Roman"/>
                <a:cs typeface="Times New Roman"/>
              </a:rPr>
              <a:t>звітності (за </a:t>
            </a:r>
            <a:r>
              <a:rPr lang="uk-UA" sz="1900" b="1" dirty="0">
                <a:ea typeface="Times New Roman"/>
                <a:cs typeface="Times New Roman"/>
              </a:rPr>
              <a:t>їх власною </a:t>
            </a:r>
            <a:r>
              <a:rPr lang="uk-UA" sz="1900" b="1" dirty="0" smtClean="0">
                <a:ea typeface="Times New Roman"/>
                <a:cs typeface="Times New Roman"/>
              </a:rPr>
              <a:t>ініціативою).</a:t>
            </a:r>
            <a:endParaRPr lang="uk-UA" sz="1900" b="1" dirty="0">
              <a:ea typeface="Times New Roman"/>
              <a:cs typeface="Times New Roman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76965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2. 4. Самоврядування аудиторів та діяльність оновленої аудиторської палати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6" y="1766277"/>
            <a:ext cx="8640956" cy="4275085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uk-UA" b="1" dirty="0">
                <a:ea typeface="Times New Roman"/>
              </a:rPr>
              <a:t>Професійне самоврядування аудиторської діяльності здійснює Аудиторська палата України</a:t>
            </a:r>
            <a:r>
              <a:rPr lang="uk-UA" b="1" dirty="0" smtClean="0">
                <a:ea typeface="Times New Roman"/>
              </a:rPr>
              <a:t>.</a:t>
            </a:r>
            <a:endParaRPr lang="uk-UA" b="1" dirty="0" smtClean="0">
              <a:ea typeface="Times New Roman"/>
              <a:cs typeface="Times New Roman"/>
            </a:endParaRPr>
          </a:p>
          <a:p>
            <a:pPr algn="just">
              <a:spcBef>
                <a:spcPts val="600"/>
              </a:spcBef>
            </a:pPr>
            <a:r>
              <a:rPr lang="uk-UA" b="1" dirty="0" smtClean="0">
                <a:ea typeface="Times New Roman"/>
                <a:cs typeface="Times New Roman"/>
              </a:rPr>
              <a:t>Членами </a:t>
            </a:r>
            <a:r>
              <a:rPr lang="uk-UA" b="1" dirty="0">
                <a:ea typeface="Times New Roman"/>
                <a:cs typeface="Times New Roman"/>
              </a:rPr>
              <a:t>Аудиторської палати України є </a:t>
            </a:r>
            <a:r>
              <a:rPr lang="uk-UA" b="1" dirty="0" smtClean="0">
                <a:ea typeface="Times New Roman"/>
                <a:cs typeface="Times New Roman"/>
              </a:rPr>
              <a:t>усі включені </a:t>
            </a:r>
            <a:r>
              <a:rPr lang="uk-UA" b="1" dirty="0">
                <a:ea typeface="Times New Roman"/>
                <a:cs typeface="Times New Roman"/>
              </a:rPr>
              <a:t>до Реєстру аудитори і аудиторські </a:t>
            </a:r>
            <a:r>
              <a:rPr lang="uk-UA" b="1" dirty="0" smtClean="0">
                <a:ea typeface="Times New Roman"/>
                <a:cs typeface="Times New Roman"/>
              </a:rPr>
              <a:t>фірми.</a:t>
            </a:r>
          </a:p>
          <a:p>
            <a:pPr algn="just">
              <a:spcBef>
                <a:spcPts val="600"/>
              </a:spcBef>
            </a:pPr>
            <a:r>
              <a:rPr lang="uk-UA" b="1" dirty="0">
                <a:ea typeface="Times New Roman"/>
                <a:cs typeface="Times New Roman"/>
              </a:rPr>
              <a:t>Органами управління Аудиторської палати України є: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b="1" dirty="0" smtClean="0">
                <a:ea typeface="Times New Roman"/>
                <a:cs typeface="Times New Roman"/>
              </a:rPr>
              <a:t>	1</a:t>
            </a:r>
            <a:r>
              <a:rPr lang="uk-UA" b="1" dirty="0">
                <a:ea typeface="Times New Roman"/>
                <a:cs typeface="Times New Roman"/>
              </a:rPr>
              <a:t>) з’їзд аудиторів України;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b="1" dirty="0" smtClean="0">
                <a:ea typeface="Times New Roman"/>
                <a:cs typeface="Times New Roman"/>
              </a:rPr>
              <a:t>	2</a:t>
            </a:r>
            <a:r>
              <a:rPr lang="uk-UA" b="1" dirty="0">
                <a:ea typeface="Times New Roman"/>
                <a:cs typeface="Times New Roman"/>
              </a:rPr>
              <a:t>) Рада Аудиторської палати України</a:t>
            </a:r>
            <a:r>
              <a:rPr lang="uk-UA" b="1" dirty="0" smtClean="0">
                <a:ea typeface="Times New Roman"/>
                <a:cs typeface="Times New Roman"/>
              </a:rPr>
              <a:t>.</a:t>
            </a:r>
          </a:p>
          <a:p>
            <a:pPr algn="just">
              <a:spcBef>
                <a:spcPts val="600"/>
              </a:spcBef>
            </a:pPr>
            <a:r>
              <a:rPr lang="uk-UA" b="1" dirty="0">
                <a:ea typeface="Times New Roman"/>
                <a:cs typeface="Times New Roman"/>
              </a:rPr>
              <a:t>У складі Аудиторської палати України </a:t>
            </a:r>
            <a:r>
              <a:rPr lang="uk-UA" b="1" dirty="0" smtClean="0">
                <a:ea typeface="Times New Roman"/>
                <a:cs typeface="Times New Roman"/>
              </a:rPr>
              <a:t>створюється: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uk-UA" b="1" dirty="0" smtClean="0">
                <a:ea typeface="Times New Roman"/>
                <a:cs typeface="Times New Roman"/>
              </a:rPr>
              <a:t>       Комітет </a:t>
            </a:r>
            <a:r>
              <a:rPr lang="uk-UA" b="1" dirty="0">
                <a:ea typeface="Times New Roman"/>
                <a:cs typeface="Times New Roman"/>
              </a:rPr>
              <a:t>з контролю якості аудиторських </a:t>
            </a:r>
            <a:r>
              <a:rPr lang="uk-UA" b="1" dirty="0" smtClean="0">
                <a:ea typeface="Times New Roman"/>
                <a:cs typeface="Times New Roman"/>
              </a:rPr>
              <a:t>послуг (з </a:t>
            </a:r>
            <a:r>
              <a:rPr lang="uk-UA" b="1" dirty="0">
                <a:ea typeface="Times New Roman"/>
                <a:cs typeface="Times New Roman"/>
              </a:rPr>
              <a:t>метою забезпечення проведення перевірок суб’єктів аудиторської </a:t>
            </a:r>
            <a:r>
              <a:rPr lang="uk-UA" b="1" dirty="0" smtClean="0">
                <a:ea typeface="Times New Roman"/>
                <a:cs typeface="Times New Roman"/>
              </a:rPr>
              <a:t>діяльності) </a:t>
            </a:r>
            <a:endParaRPr lang="uk-UA" b="1" dirty="0">
              <a:ea typeface="Times New Roman"/>
              <a:cs typeface="Times New Roman"/>
            </a:endParaRPr>
          </a:p>
          <a:p>
            <a:pPr algn="just">
              <a:spcBef>
                <a:spcPts val="600"/>
              </a:spcBef>
            </a:pPr>
            <a:r>
              <a:rPr lang="uk-UA" b="1" dirty="0" smtClean="0">
                <a:ea typeface="Times New Roman"/>
                <a:cs typeface="Times New Roman"/>
              </a:rPr>
              <a:t>Секретаріат   (здійснює ведення </a:t>
            </a:r>
            <a:r>
              <a:rPr lang="uk-UA" b="1" dirty="0">
                <a:ea typeface="Times New Roman"/>
                <a:cs typeface="Times New Roman"/>
              </a:rPr>
              <a:t>поточних </a:t>
            </a:r>
            <a:r>
              <a:rPr lang="uk-UA" b="1" dirty="0" smtClean="0">
                <a:ea typeface="Times New Roman"/>
                <a:cs typeface="Times New Roman"/>
              </a:rPr>
              <a:t>справ).</a:t>
            </a:r>
            <a:endParaRPr lang="uk-UA" b="1" dirty="0">
              <a:ea typeface="Times New Roman"/>
              <a:cs typeface="Times New Roman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uk-UA" dirty="0">
              <a:latin typeface="Antiqua"/>
              <a:ea typeface="Times New Roman"/>
              <a:cs typeface="Times New Roman"/>
            </a:endParaRPr>
          </a:p>
          <a:p>
            <a:pPr algn="just">
              <a:spcBef>
                <a:spcPts val="600"/>
              </a:spcBef>
            </a:pPr>
            <a:endParaRPr lang="uk-UA" dirty="0" smtClean="0">
              <a:latin typeface="Antiqua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686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388</TotalTime>
  <Words>368</Words>
  <Application>Microsoft Office PowerPoint</Application>
  <PresentationFormat>Произвольный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Facet</vt:lpstr>
      <vt:lpstr>Основні зміни  правового регулювання здійснення аудиторської діяльності відповідно до положень оновленого законопроекту «Про аудит фінансової звітності та аудиторську діяльність»</vt:lpstr>
      <vt:lpstr>Структура презентації: </vt:lpstr>
      <vt:lpstr>Зміст  законопроекту «Про аудит фінансової звітності та аудиторську діяльність»</vt:lpstr>
      <vt:lpstr>Відмінності запропонованої системи регулювання аудиторської діяльності у порівнянні з діючою системою  </vt:lpstr>
      <vt:lpstr>Система  суспільного нагляду за аудиторською діяльністю                      </vt:lpstr>
      <vt:lpstr>Атестація/сертифікація аудиторів</vt:lpstr>
      <vt:lpstr> Ведення реєстру аудиторів </vt:lpstr>
      <vt:lpstr>Контроль якості аудиторських послуг</vt:lpstr>
      <vt:lpstr>2. 4. Самоврядування аудиторів та діяльність оновленої аудиторської палати</vt:lpstr>
      <vt:lpstr>5. Питання, які потребують подальшого обговорення/уточнення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Ключові аспекти оновленої регуляторної моделі згідно доопрацьованого законопроекту</dc:title>
  <dc:creator>Natalia Konovalenko</dc:creator>
  <cp:lastModifiedBy>Тетяна Василівна</cp:lastModifiedBy>
  <cp:revision>25</cp:revision>
  <cp:lastPrinted>2016-04-13T09:05:22Z</cp:lastPrinted>
  <dcterms:created xsi:type="dcterms:W3CDTF">2015-12-16T09:13:39Z</dcterms:created>
  <dcterms:modified xsi:type="dcterms:W3CDTF">2016-04-13T10:11:16Z</dcterms:modified>
</cp:coreProperties>
</file>